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92"/>
  </p:notesMasterIdLst>
  <p:sldIdLst>
    <p:sldId id="256" r:id="rId2"/>
    <p:sldId id="257" r:id="rId3"/>
    <p:sldId id="270" r:id="rId4"/>
    <p:sldId id="271" r:id="rId5"/>
    <p:sldId id="260" r:id="rId6"/>
    <p:sldId id="258" r:id="rId7"/>
    <p:sldId id="259" r:id="rId8"/>
    <p:sldId id="275" r:id="rId9"/>
    <p:sldId id="313" r:id="rId10"/>
    <p:sldId id="264" r:id="rId11"/>
    <p:sldId id="276" r:id="rId12"/>
    <p:sldId id="265" r:id="rId13"/>
    <p:sldId id="266" r:id="rId14"/>
    <p:sldId id="269" r:id="rId15"/>
    <p:sldId id="284" r:id="rId16"/>
    <p:sldId id="288" r:id="rId17"/>
    <p:sldId id="268" r:id="rId18"/>
    <p:sldId id="274" r:id="rId19"/>
    <p:sldId id="272" r:id="rId20"/>
    <p:sldId id="285" r:id="rId21"/>
    <p:sldId id="286" r:id="rId22"/>
    <p:sldId id="287" r:id="rId23"/>
    <p:sldId id="273" r:id="rId24"/>
    <p:sldId id="277" r:id="rId25"/>
    <p:sldId id="278" r:id="rId26"/>
    <p:sldId id="282" r:id="rId27"/>
    <p:sldId id="280" r:id="rId28"/>
    <p:sldId id="281" r:id="rId29"/>
    <p:sldId id="293" r:id="rId30"/>
    <p:sldId id="294" r:id="rId31"/>
    <p:sldId id="289" r:id="rId32"/>
    <p:sldId id="292" r:id="rId33"/>
    <p:sldId id="291" r:id="rId34"/>
    <p:sldId id="343" r:id="rId35"/>
    <p:sldId id="295" r:id="rId36"/>
    <p:sldId id="346" r:id="rId37"/>
    <p:sldId id="298" r:id="rId38"/>
    <p:sldId id="347" r:id="rId39"/>
    <p:sldId id="345" r:id="rId40"/>
    <p:sldId id="297" r:id="rId41"/>
    <p:sldId id="300" r:id="rId42"/>
    <p:sldId id="299" r:id="rId43"/>
    <p:sldId id="301" r:id="rId44"/>
    <p:sldId id="348" r:id="rId45"/>
    <p:sldId id="349" r:id="rId46"/>
    <p:sldId id="303" r:id="rId47"/>
    <p:sldId id="350" r:id="rId48"/>
    <p:sldId id="304" r:id="rId49"/>
    <p:sldId id="351" r:id="rId50"/>
    <p:sldId id="354" r:id="rId51"/>
    <p:sldId id="353" r:id="rId52"/>
    <p:sldId id="306" r:id="rId53"/>
    <p:sldId id="305" r:id="rId54"/>
    <p:sldId id="307" r:id="rId55"/>
    <p:sldId id="308" r:id="rId56"/>
    <p:sldId id="355" r:id="rId57"/>
    <p:sldId id="317" r:id="rId58"/>
    <p:sldId id="357" r:id="rId59"/>
    <p:sldId id="361" r:id="rId60"/>
    <p:sldId id="359" r:id="rId61"/>
    <p:sldId id="362" r:id="rId62"/>
    <p:sldId id="364" r:id="rId63"/>
    <p:sldId id="360" r:id="rId64"/>
    <p:sldId id="324" r:id="rId65"/>
    <p:sldId id="366" r:id="rId66"/>
    <p:sldId id="368" r:id="rId67"/>
    <p:sldId id="327" r:id="rId68"/>
    <p:sldId id="328" r:id="rId69"/>
    <p:sldId id="329" r:id="rId70"/>
    <p:sldId id="331" r:id="rId71"/>
    <p:sldId id="334" r:id="rId72"/>
    <p:sldId id="310" r:id="rId73"/>
    <p:sldId id="330" r:id="rId74"/>
    <p:sldId id="335" r:id="rId75"/>
    <p:sldId id="314" r:id="rId76"/>
    <p:sldId id="336" r:id="rId77"/>
    <p:sldId id="337" r:id="rId78"/>
    <p:sldId id="338" r:id="rId79"/>
    <p:sldId id="375" r:id="rId80"/>
    <p:sldId id="370" r:id="rId81"/>
    <p:sldId id="369" r:id="rId82"/>
    <p:sldId id="376" r:id="rId83"/>
    <p:sldId id="377" r:id="rId84"/>
    <p:sldId id="371" r:id="rId85"/>
    <p:sldId id="341" r:id="rId86"/>
    <p:sldId id="372" r:id="rId87"/>
    <p:sldId id="373" r:id="rId88"/>
    <p:sldId id="342" r:id="rId89"/>
    <p:sldId id="316" r:id="rId90"/>
    <p:sldId id="37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eel Alsabbri" initials="AA" lastIdx="1" clrIdx="0">
    <p:extLst>
      <p:ext uri="{19B8F6BF-5375-455C-9EA6-DF929625EA0E}">
        <p15:presenceInfo xmlns:p15="http://schemas.microsoft.com/office/powerpoint/2012/main" userId="336f2478936ffed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2DA2C-A702-6647-8CA7-9572CA5F14C7}" type="datetimeFigureOut">
              <a:rPr lang="en-US" smtClean="0"/>
              <a:t>4/10/19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D4E06-DC8E-584D-964E-B10EB4CA5604}" type="slidenum">
              <a:rPr lang="en-US" smtClean="0"/>
              <a:t>‹#›</a:t>
            </a:fld>
            <a:endParaRPr lang="en-US"/>
          </a:p>
        </p:txBody>
      </p:sp>
    </p:spTree>
    <p:extLst>
      <p:ext uri="{BB962C8B-B14F-4D97-AF65-F5344CB8AC3E}">
        <p14:creationId xmlns:p14="http://schemas.microsoft.com/office/powerpoint/2010/main" val="261023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javascript:appAction(%7B%22meta%22:%7B%22assetType%22:%22topic%22,%22format%22:%22json%22,%22source%22:%22see_link%22%7D,%22data%22:%5B%7B%22id%22:%229656%22,%22type%22:%22drug%22,%22subtype%22:%22drug_general%22%7D%5D%7D);" TargetMode="External"/><Relationship Id="rId13" Type="http://schemas.openxmlformats.org/officeDocument/2006/relationships/hyperlink" Target="javascript:appAction(%7B%22meta%22:%7B%22assetType%22:%22topic%22,%22format%22:%22json%22,%22source%22:%22see_link%22,%22section%22:%22H399780619%22,%22sectionName%22:%22Drug-drug%20interactions%22%7D,%22data%22:%5B%7B%22id%22:%2214675%22,%22type%22:%22medical%22,%22subtype%22:%22medical_review%22,%22section%22:%22H399780619%22%7D%5D%7D);" TargetMode="External"/><Relationship Id="rId18" Type="http://schemas.openxmlformats.org/officeDocument/2006/relationships/hyperlink" Target="javascript:appAction(%7B%22meta%22:%7B%22assetType%22:%22topic%22,%22format%22:%22json%22,%22source%22:%22see_link%22,%22section%22:%22H115038314%22,%22sectionName%22:%22ADVERSE%20SIDE%20EFFECTS%20SCALE%22%7D,%22data%22:%5B%7B%22id%22:%2214860%22,%22type%22:%22medical%22,%22subtype%22:%22medical_review%22,%22section%22:%22H115038314%22%7D%5D%7D);" TargetMode="External"/><Relationship Id="rId26" Type="http://schemas.openxmlformats.org/officeDocument/2006/relationships/hyperlink" Target="javascript:appAction(%7B%22meta%22:%7B%22assetType%22:%22topic%22,%22format%22:%22json%22,%22source%22:%22see_link%22%7D,%22data%22:%5B%7B%22id%22:%2210013%22,%22type%22:%22drug%22,%22subtype%22:%22drug_general%22%7D%5D%7D);" TargetMode="External"/><Relationship Id="rId3" Type="http://schemas.openxmlformats.org/officeDocument/2006/relationships/hyperlink" Target="javascript:appAction(%7B%22meta%22:%7B%22assetType%22:%22abstract%22,%22format%22:%22json%22,%22topicId%22:%221725%22%7D,%22data%22:%5B%7B%22id%22:%22547346%22,%22type%22:%22abstract%22,%22number%22:%228%22%7D,%7B%22id%22:%22433994%22,%22type%22:%22abstract%22,%22number%22:%2276%22%7D%5D%7D);" TargetMode="External"/><Relationship Id="rId21" Type="http://schemas.openxmlformats.org/officeDocument/2006/relationships/hyperlink" Target="javascript:appAction(%7B%22meta%22:%7B%22assetType%22:%22topic%22,%22format%22:%22json%22,%22source%22:%22see_link%22%7D,%22data%22:%5B%7B%22id%22:%228465%22,%22type%22:%22drug%22,%22subtype%22:%22drug_general%22%7D%5D%7D);" TargetMode="External"/><Relationship Id="rId7" Type="http://schemas.openxmlformats.org/officeDocument/2006/relationships/hyperlink" Target="javascript:appAction(%7B%22meta%22:%7B%22assetType%22:%22topic%22,%22format%22:%22json%22,%22source%22:%22see_link%22%7D,%22data%22:%5B%7B%22id%22:%229046%22,%22type%22:%22drug%22,%22subtype%22:%22drug_general%22%7D%5D%7D);" TargetMode="External"/><Relationship Id="rId12" Type="http://schemas.openxmlformats.org/officeDocument/2006/relationships/hyperlink" Target="javascript:appAction(%7B%22meta%22:%7B%22assetType%22:%22topic%22,%22format%22:%22json%22,%22source%22:%22see_link%22,%22section%22:%22H451502936%22,%22sectionName%22:%22Bupropion%22%7D,%22data%22:%5B%7B%22id%22:%2216635%22,%22type%22:%22medical%22,%22subtype%22:%22medical_review%22,%22section%22:%22H451502936%22%7D%5D%7D);" TargetMode="External"/><Relationship Id="rId17" Type="http://schemas.openxmlformats.org/officeDocument/2006/relationships/hyperlink" Target="javascript:appAction(%7B%22meta%22:%7B%22assetType%22:%22abstract%22,%22format%22:%22json%22,%22topicId%22:%221725%22%7D,%22data%22:%5B%7B%22id%22:%22508505%22,%22type%22:%22abstract%22,%22number%22:%2279%22%7D%5D%7D);" TargetMode="External"/><Relationship Id="rId25" Type="http://schemas.openxmlformats.org/officeDocument/2006/relationships/hyperlink" Target="javascript:appAction(%7B%22meta%22:%7B%22assetType%22:%22topic%22,%22format%22:%22json%22,%22source%22:%22see_link%22%7D,%22data%22:%5B%7B%22id%22:%2210042%22,%22type%22:%22drug%22,%22subtype%22:%22drug_general%22%7D%5D%7D);" TargetMode="External"/><Relationship Id="rId2" Type="http://schemas.openxmlformats.org/officeDocument/2006/relationships/slide" Target="../slides/slide32.xml"/><Relationship Id="rId16" Type="http://schemas.openxmlformats.org/officeDocument/2006/relationships/hyperlink" Target="javascript:appAction(%7B%22meta%22:%7B%22assetType%22:%22topic%22,%22format%22:%22json%22,%22source%22:%22see_link%22%7D,%22data%22:%5B%7B%22id%22:%229711%22,%22type%22:%22drug%22,%22subtype%22:%22drug_general%22%7D%5D%7D);" TargetMode="External"/><Relationship Id="rId20" Type="http://schemas.openxmlformats.org/officeDocument/2006/relationships/hyperlink" Target="javascript:appAction(%7B%22meta%22:%7B%22assetType%22:%22topic%22,%22format%22:%22json%22,%22source%22:%22see_link%22%7D,%22data%22:%5B%7B%22id%22:%229886%22,%22type%22:%22drug%22,%22subtype%22:%22drug_general%22%7D%5D%7D);" TargetMode="External"/><Relationship Id="rId1" Type="http://schemas.openxmlformats.org/officeDocument/2006/relationships/notesMaster" Target="../notesMasters/notesMaster1.xml"/><Relationship Id="rId6" Type="http://schemas.openxmlformats.org/officeDocument/2006/relationships/hyperlink" Target="javascript:appAction(%7B%22meta%22:%7B%22assetType%22:%22topic%22,%22format%22:%22json%22,%22source%22:%22see_link%22%7D,%22data%22:%5B%7B%22id%22:%228874%22,%22type%22:%22drug%22,%22subtype%22:%22drug_general%22%7D%5D%7D);" TargetMode="External"/><Relationship Id="rId11" Type="http://schemas.openxmlformats.org/officeDocument/2006/relationships/hyperlink" Target="javascript:appAction(%7B%22meta%22:%7B%22assetType%22:%22topic%22,%22format%22:%22json%22,%22source%22:%22see_link%22%7D,%22data%22:%5B%7B%22id%22:%221706%22,%22type%22:%22medical%22,%22subtype%22:%22medical_review%22%7D%5D%7D);" TargetMode="External"/><Relationship Id="rId24" Type="http://schemas.openxmlformats.org/officeDocument/2006/relationships/hyperlink" Target="javascript:appAction(%7B%22meta%22:%7B%22assetType%22:%22topic%22,%22format%22:%22json%22,%22source%22:%22see_link%22%7D,%22data%22:%5B%7B%22id%22:%229743%22,%22type%22:%22drug%22,%22subtype%22:%22drug_general%22%7D%5D%7D);" TargetMode="External"/><Relationship Id="rId5" Type="http://schemas.openxmlformats.org/officeDocument/2006/relationships/hyperlink" Target="javascript:appAction(%7B%22meta%22:%7B%22assetType%22:%22topic%22,%22format%22:%22json%22,%22source%22:%22see_link%22%7D,%22data%22:%5B%7B%22id%22:%229171%22,%22type%22:%22drug%22,%22subtype%22:%22drug_general%22%7D%5D%7D);" TargetMode="External"/><Relationship Id="rId15" Type="http://schemas.openxmlformats.org/officeDocument/2006/relationships/hyperlink" Target="javascript:appAction(%7B%22meta%22:%7B%22assetType%22:%22abstract%22,%22format%22:%22json%22,%22topicId%22:%221725%22%7D,%22data%22:%5B%7B%22id%22:%22470899%22,%22type%22:%22abstract%22,%22number%22:%2239%22%7D%5D%7D);" TargetMode="External"/><Relationship Id="rId23" Type="http://schemas.openxmlformats.org/officeDocument/2006/relationships/hyperlink" Target="javascript:appAction(%7B%22meta%22:%7B%22assetType%22:%22topic%22,%22format%22:%22json%22,%22source%22:%22see_link%22%7D,%22data%22:%5B%7B%22id%22:%229684%22,%22type%22:%22drug%22,%22subtype%22:%22drug_general%22%7D%5D%7D);" TargetMode="External"/><Relationship Id="rId10" Type="http://schemas.openxmlformats.org/officeDocument/2006/relationships/hyperlink" Target="javascript:appAction(%7B%22meta%22:%7B%22assetType%22:%22abstract%22,%22format%22:%22json%22,%22topicId%22:%221725%22%7D,%22data%22:%5B%7B%22id%22:%22217724%22,%22type%22:%22abstract%22,%22number%22:%2278%22%7D%5D%7D);" TargetMode="External"/><Relationship Id="rId19" Type="http://schemas.openxmlformats.org/officeDocument/2006/relationships/hyperlink" Target="javascript:appAction(%7B%22meta%22:%7B%22assetType%22:%22abstract%22,%22format%22:%22json%22,%22topicId%22:%221725%22%7D,%22data%22:%5B%7B%22id%22:%22415239%22,%22type%22:%22abstract%22,%22number%22:%2270%22%7D,%7B%22id%22:%22547350%22,%22type%22:%22abstract%22,%22number%22:%2273%22%7D%5D%7D);" TargetMode="External"/><Relationship Id="rId4" Type="http://schemas.openxmlformats.org/officeDocument/2006/relationships/hyperlink" Target="javascript:appAction(%7B%22meta%22:%7B%22assetType%22:%22graphic%22,%22format%22:%22json%22,%22topicId%22:%221725%22,%22source%22:%22see_link%22%7D,%22data%22:%5B%7B%22id%22:%2262488%22,%22type%22:%22graphic%22,%22subtype%22:%22graphic_table%22,%22label%22:%22table%204%22%7D%5D%7D);" TargetMode="External"/><Relationship Id="rId9" Type="http://schemas.openxmlformats.org/officeDocument/2006/relationships/hyperlink" Target="javascript:appAction(%7B%22meta%22:%7B%22assetType%22:%22abstract%22,%22format%22:%22json%22,%22topicId%22:%221725%22%7D,%22data%22:%5B%7B%22id%22:%22415239%22,%22type%22:%22abstract%22,%22number%22:%2270%22%7D,%7B%22id%22:%22547350%22,%22type%22:%22abstract%22,%22number%22:%2273%22%7D,%7B%22id%22:%22470642%22,%22type%22:%22abstract%22,%22number%22:%2277%22%7D%5D%7D);" TargetMode="External"/><Relationship Id="rId14" Type="http://schemas.openxmlformats.org/officeDocument/2006/relationships/hyperlink" Target="javascript:appAction(%7B%22meta%22:%7B%22assetType%22:%22topic%22,%22format%22:%22json%22%7D,%22data%22:%5B%7B%22id%22:%221725%22,%22type%22:%22medical%22,%22subtype%22:%22medical_review%22,%22section%22:%22H21696498%22%7D%5D%7D);" TargetMode="External"/><Relationship Id="rId22" Type="http://schemas.openxmlformats.org/officeDocument/2006/relationships/hyperlink" Target="javascript:appAction(%7B%22meta%22:%7B%22assetType%22:%22topic%22,%22format%22:%22json%22,%22source%22:%22see_link%22%7D,%22data%22:%5B%7B%22id%22:%228474%22,%22type%22:%22drug%22,%22subtype%22:%22drug_general%22%7D%5D%7D);"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javascript:appAction(%7B%22meta%22:%7B%22assetType%22:%22topic%22,%22format%22:%22json%22,%22source%22:%22see_link%22%7D,%22data%22:%5B%7B%22id%22:%228474%22,%22type%22:%22drug%22,%22subtype%22:%22drug_general%22%7D%5D%7D);" TargetMode="External"/><Relationship Id="rId13" Type="http://schemas.openxmlformats.org/officeDocument/2006/relationships/hyperlink" Target="javascript:appAction(%7B%22meta%22:%7B%22assetType%22:%22topic%22,%22format%22:%22json%22,%22source%22:%22see_link%22%7D,%22data%22:%5B%7B%22id%22:%229046%22,%22type%22:%22drug%22,%22subtype%22:%22drug_general%22%7D%5D%7D);" TargetMode="External"/><Relationship Id="rId3" Type="http://schemas.openxmlformats.org/officeDocument/2006/relationships/hyperlink" Target="javascript:appAction(%7B%22meta%22:%7B%22assetType%22:%22abstract%22,%22format%22:%22json%22,%22topicId%22:%221725%22%7D,%22data%22:%5B%7B%22id%22:%22415239%22,%22type%22:%22abstract%22,%22number%22:%2270%22%7D,%7B%22id%22:%22547350%22,%22type%22:%22abstract%22,%22number%22:%2273%22%7D%5D%7D);" TargetMode="External"/><Relationship Id="rId7" Type="http://schemas.openxmlformats.org/officeDocument/2006/relationships/hyperlink" Target="javascript:appAction(%7B%22meta%22:%7B%22assetType%22:%22topic%22,%22format%22:%22json%22,%22source%22:%22see_link%22%7D,%22data%22:%5B%7B%22id%22:%228465%22,%22type%22:%22drug%22,%22subtype%22:%22drug_general%22%7D%5D%7D);" TargetMode="External"/><Relationship Id="rId12" Type="http://schemas.openxmlformats.org/officeDocument/2006/relationships/hyperlink" Target="javascript:appAction(%7B%22meta%22:%7B%22assetType%22:%22topic%22,%22format%22:%22json%22,%22source%22:%22see_link%22%7D,%22data%22:%5B%7B%22id%22:%2210042%22,%22type%22:%22drug%22,%22subtype%22:%22drug_general%22%7D%5D%7D);"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javascript:appAction(%7B%22meta%22:%7B%22assetType%22:%22topic%22,%22format%22:%22json%22,%22source%22:%22see_link%22%7D,%22data%22:%5B%7B%22id%22:%228874%22,%22type%22:%22drug%22,%22subtype%22:%22drug_general%22%7D%5D%7D);" TargetMode="External"/><Relationship Id="rId11" Type="http://schemas.openxmlformats.org/officeDocument/2006/relationships/hyperlink" Target="javascript:appAction(%7B%22meta%22:%7B%22assetType%22:%22topic%22,%22format%22:%22json%22,%22source%22:%22see_link%22%7D,%22data%22:%5B%7B%22id%22:%229743%22,%22type%22:%22drug%22,%22subtype%22:%22drug_general%22%7D%5D%7D);" TargetMode="External"/><Relationship Id="rId5" Type="http://schemas.openxmlformats.org/officeDocument/2006/relationships/hyperlink" Target="javascript:appAction(%7B%22meta%22:%7B%22assetType%22:%22topic%22,%22format%22:%22json%22,%22source%22:%22see_link%22%7D,%22data%22:%5B%7B%22id%22:%229171%22,%22type%22:%22drug%22,%22subtype%22:%22drug_general%22%7D%5D%7D);" TargetMode="External"/><Relationship Id="rId15" Type="http://schemas.openxmlformats.org/officeDocument/2006/relationships/hyperlink" Target="javascript:appAction(%7B%22meta%22:%7B%22assetType%22:%22topic%22,%22format%22:%22json%22,%22source%22:%22see_link%22%7D,%22data%22:%5B%7B%22id%22:%2210013%22,%22type%22:%22drug%22,%22subtype%22:%22drug_general%22%7D%5D%7D);" TargetMode="External"/><Relationship Id="rId10" Type="http://schemas.openxmlformats.org/officeDocument/2006/relationships/hyperlink" Target="javascript:appAction(%7B%22meta%22:%7B%22assetType%22:%22topic%22,%22format%22:%22json%22,%22source%22:%22see_link%22%7D,%22data%22:%5B%7B%22id%22:%229684%22,%22type%22:%22drug%22,%22subtype%22:%22drug_general%22%7D%5D%7D);" TargetMode="External"/><Relationship Id="rId4" Type="http://schemas.openxmlformats.org/officeDocument/2006/relationships/hyperlink" Target="javascript:appAction(%7B%22meta%22:%7B%22assetType%22:%22topic%22,%22format%22:%22json%22,%22source%22:%22see_link%22%7D,%22data%22:%5B%7B%22id%22:%229886%22,%22type%22:%22drug%22,%22subtype%22:%22drug_general%22%7D%5D%7D);" TargetMode="External"/><Relationship Id="rId9" Type="http://schemas.openxmlformats.org/officeDocument/2006/relationships/hyperlink" Target="javascript:appAction(%7B%22meta%22:%7B%22assetType%22:%22topic%22,%22format%22:%22json%22,%22source%22:%22see_link%22%7D,%22data%22:%5B%7B%22id%22:%229656%22,%22type%22:%22drug%22,%22subtype%22:%22drug_general%22%7D%5D%7D);" TargetMode="External"/><Relationship Id="rId14" Type="http://schemas.openxmlformats.org/officeDocument/2006/relationships/hyperlink" Target="javascript:appAction(%7B%22meta%22:%7B%22assetType%22:%22topic%22,%22format%22:%22json%22,%22source%22:%22see_link%22%7D,%22data%22:%5B%7B%22id%22:%221706%22,%22type%22:%22medical%22,%22subtype%22:%22medical_review%22%7D%5D%7D);"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4693%22%7D,%22data%22:%5B%7B%22id%22:%22364653%22,%22type%22:%22abstract%22,%22number%22:%224%22%7D%5D%7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javascript:appAction(%7B%22meta%22:%7B%22assetType%22:%22abstract%22,%22format%22:%22json%22,%22topicId%22:%2214693%22%7D,%22data%22:%5B%7B%22id%22:%22508580%22,%22type%22:%22abstract%22,%22number%22:%2292%22%7D%5D%7D);" TargetMode="External"/><Relationship Id="rId3" Type="http://schemas.openxmlformats.org/officeDocument/2006/relationships/hyperlink" Target="javascript:appAction(%7B%22meta%22:%7B%22assetType%22:%22abstract%22,%22format%22:%22json%22,%22topicId%22:%2214693%22%7D,%22data%22:%5B%7B%22id%22:%22383307%22,%22type%22:%22abstract%22,%22number%22:%2289%22%7D%5D%7D);" TargetMode="External"/><Relationship Id="rId7" Type="http://schemas.openxmlformats.org/officeDocument/2006/relationships/hyperlink" Target="javascript:appAction(%7B%22meta%22:%7B%22assetType%22:%22topic%22,%22format%22:%22json%22,%22source%22:%22see_link%22%7D,%22data%22:%5B%7B%22id%22:%228874%22,%22type%22:%22drug%22,%22subtype%22:%22drug_general%22%7D%5D%7D);"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javascript:appAction(%7B%22meta%22:%7B%22assetType%22:%22topic%22,%22format%22:%22json%22,%22source%22:%22see_link%22,%22section%22:%22H28610585%22,%22sectionName%22:%22FUNCTIONAL%20IMPAIRMENT%22%7D,%22data%22:%5B%7B%22id%22:%2291774%22,%22type%22:%22medical%22,%22subtype%22:%22medical_review%22,%22section%22:%22H28610585%22%7D%5D%7D);" TargetMode="External"/><Relationship Id="rId5" Type="http://schemas.openxmlformats.org/officeDocument/2006/relationships/hyperlink" Target="javascript:appAction(%7B%22meta%22:%7B%22assetType%22:%22abstract%22,%22format%22:%22json%22,%22topicId%22:%2214693%22%7D,%22data%22:%5B%7B%22id%22:%22554811%22,%22type%22:%22abstract%22,%22number%22:%2291%22%7D%5D%7D);" TargetMode="External"/><Relationship Id="rId4" Type="http://schemas.openxmlformats.org/officeDocument/2006/relationships/hyperlink" Target="javascript:appAction(%7B%22meta%22:%7B%22assetType%22:%22abstract%22,%22format%22:%22json%22,%22topicId%22:%2214693%22%7D,%22data%22:%5B%7B%22id%22:%22468066%22,%22type%22:%22abstract%22,%22number%22:%2290%22%7D%5D%7D);"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line.com/health/menopause/symptoms-sign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4827%22%7D,%22data%22:%5B%7B%22id%22:%22375331%22,%22type%22:%22abstract%22,%22number%22:%2235%22%7D%5D%7D);"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javascript:appAction(%7B%22meta%22:%7B%22assetType%22:%22abstract%22,%22format%22:%22json%22,%22topicId%22:%2214827%22%7D,%22data%22:%5B%7B%22id%22:%22128476%22,%22type%22:%22abstract%22,%22number%22:%2236%22%7D,%7B%22id%22:%22401630%22,%22type%22:%22abstract%22,%22number%22:%2237%22%7D%5D%7D);" TargetMode="External"/><Relationship Id="rId4" Type="http://schemas.openxmlformats.org/officeDocument/2006/relationships/hyperlink" Target="javascript:appAction(%7B%22meta%22:%7B%22assetType%22:%22abstract%22,%22format%22:%22json%22,%22topicId%22:%2214827%22%7D,%22data%22:%5B%7B%22id%22:%22381581%22,%22type%22:%22abstract%22,%22number%22:%221%22%7D,%7B%22id%22:%22552166%22,%22type%22:%22abstract%22,%22number%22:%2234%22%7D%5D%7D);"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12997%22%7D,%22data%22:%5B%7B%22id%22:%22381581%22,%22type%22:%22abstract%22,%22number%22:%221%22%7D%5D%7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12997%22%7D,%22data%22:%5B%7B%22id%22:%22460804%22,%22type%22:%22abstract%22,%22number%22:%2235%22%7D%5D%7D);"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5915%22%7D,%22data%22:%5B%7B%22id%22:%22367257%22,%22type%22:%22abstract%22,%22number%22:%226%22%7D,%7B%22id%22:%22364791%22,%22type%22:%22abstract%22,%22number%22:%227%22%7D%5D%7D);"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javascript:appAction(%7B%22meta%22:%7B%22assetType%22:%22abstract%22,%22format%22:%22json%22,%22topicId%22:%2215915%22%7D,%22data%22:%5B%7B%22id%22:%22364792%22,%22type%22:%22abstract%22,%22number%22:%2210%22%7D%5D%7D);" TargetMode="External"/><Relationship Id="rId4" Type="http://schemas.openxmlformats.org/officeDocument/2006/relationships/hyperlink" Target="javascript:appAction(%7B%22meta%22:%7B%22assetType%22:%22abstract%22,%22format%22:%22json%22,%22topicId%22:%2215915%22%7D,%22data%22:%5B%7B%22id%22:%22466474%22,%22type%22:%22abstract%22,%22number%22:%221%22%7D,%7B%22id%22:%22367256%22,%22type%22:%22abstract%22,%22number%22:%228%22%7D,%7B%22id%22:%22364788%22,%22type%22:%22abstract%22,%22number%22:%229%22%7D%5D%7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90154%22%7D,%22data%22:%5B%7B%22id%22:%22467009%22,%22type%22:%22abstract%22,%22number%22:%221%22%7D%5D%7D);"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javascript:appAction(%7B%22meta%22:%7B%22assetType%22:%22abstract%22,%22format%22:%22json%22,%22topicId%22:%2290154%22%7D,%22data%22:%5B%7B%22id%22:%22467004%22,%22type%22:%22abstract%22,%22number%22:%223%22%7D%5D%7D);" TargetMode="External"/><Relationship Id="rId4" Type="http://schemas.openxmlformats.org/officeDocument/2006/relationships/hyperlink" Target="javascript:appAction(%7B%22meta%22:%7B%22assetType%22:%22abstract%22,%22format%22:%22json%22,%22topicId%22:%2290154%22%7D,%22data%22:%5B%7B%22id%22:%22221795%22,%22type%22:%22abstract%22,%22number%22:%222%22%7D%5D%7D);" TargetMode="External"/></Relationships>
</file>

<file path=ppt/notesSlides/_rels/notesSlide9.xml.rels><?xml version="1.0" encoding="UTF-8" standalone="yes"?>
<Relationships xmlns="http://schemas.openxmlformats.org/package/2006/relationships"><Relationship Id="rId13" Type="http://schemas.openxmlformats.org/officeDocument/2006/relationships/hyperlink" Target="javascript:appAction(%7B%22meta%22:%7B%22assetType%22:%22abstract%22,%22format%22:%22json%22,%22topicId%22:%221725%22%7D,%22data%22:%5B%7B%22id%22:%22351923%22,%22type%22:%22abstract%22,%22number%22:%2212%22%7D,%7B%22id%22:%22438889%22,%22type%22:%22abstract%22,%22number%22:%2213%22%7D%5D%7D);" TargetMode="External"/><Relationship Id="rId18" Type="http://schemas.openxmlformats.org/officeDocument/2006/relationships/hyperlink" Target="javascript:appAction(%7B%22meta%22:%7B%22assetType%22:%22abstract%22,%22format%22:%22json%22,%22topicId%22:%221725%22%7D,%22data%22:%5B%7B%22id%22:%22469514%22,%22type%22:%22abstract%22,%22number%22:%2215%22%7D%5D%7D);" TargetMode="External"/><Relationship Id="rId26" Type="http://schemas.openxmlformats.org/officeDocument/2006/relationships/hyperlink" Target="javascript:appAction(%7B%22meta%22:%7B%22assetType%22:%22topic%22,%22format%22:%22json%22%7D,%22data%22:%5B%7B%22id%22:%221725%22,%22type%22:%22medical%22,%22subtype%22:%22medical_review%22,%22section%22:%22H21696480%22%7D%5D%7D);" TargetMode="External"/><Relationship Id="rId39" Type="http://schemas.openxmlformats.org/officeDocument/2006/relationships/hyperlink" Target="javascript:appAction(%7B%22meta%22:%7B%22assetType%22:%22topic%22,%22format%22:%22json%22,%22source%22:%22see_link%22%7D,%22data%22:%5B%7B%22id%22:%229046%22,%22type%22:%22drug%22,%22subtype%22:%22drug_general%22%7D%5D%7D);" TargetMode="External"/><Relationship Id="rId21" Type="http://schemas.openxmlformats.org/officeDocument/2006/relationships/hyperlink" Target="javascript:appAction(%7B%22meta%22:%7B%22assetType%22:%22abstract%22,%22format%22:%22json%22,%22topicId%22:%221725%22%7D,%22data%22:%5B%7B%22id%22:%22547346%22,%22type%22:%22abstract%22,%22number%22:%228%22%7D,%7B%22id%22:%22547348%22,%22type%22:%22abstract%22,%22number%22:%2218%22%7D%5D%7D);" TargetMode="External"/><Relationship Id="rId34" Type="http://schemas.openxmlformats.org/officeDocument/2006/relationships/hyperlink" Target="javascript:appAction(%7B%22meta%22:%7B%22assetType%22:%22abstract%22,%22format%22:%22json%22,%22topicId%22:%221725%22%7D,%22data%22:%5B%7B%22id%22:%22462895%22,%22type%22:%22abstract%22,%22number%22:%2226%22%7D%5D%7D);" TargetMode="External"/><Relationship Id="rId42" Type="http://schemas.openxmlformats.org/officeDocument/2006/relationships/hyperlink" Target="javascript:appAction(%7B%22meta%22:%7B%22assetType%22:%22abstract%22,%22format%22:%22json%22,%22topicId%22:%221725%22%7D,%22data%22:%5B%7B%22id%22:%22470903%22,%22type%22:%22abstract%22,%22number%22:%2230%22%7D%5D%7D);" TargetMode="External"/><Relationship Id="rId47" Type="http://schemas.openxmlformats.org/officeDocument/2006/relationships/hyperlink" Target="javascript:appAction(%7B%22meta%22:%7B%22assetType%22:%22topic%22,%22format%22:%22json%22,%22source%22:%22see_link%22%7D,%22data%22:%5B%7B%22id%22:%229886%22,%22type%22:%22drug%22,%22subtype%22:%22drug_general%22%7D%5D%7D);" TargetMode="External"/><Relationship Id="rId50" Type="http://schemas.openxmlformats.org/officeDocument/2006/relationships/hyperlink" Target="javascript:appAction(%7B%22meta%22:%7B%22assetType%22:%22abstract%22,%22format%22:%22json%22,%22topicId%22:%221725%22%7D,%22data%22:%5B%7B%22id%22:%22217998%22,%22type%22:%22abstract%22,%22number%22:%2235%22%7D%5D%7D);" TargetMode="External"/><Relationship Id="rId55" Type="http://schemas.openxmlformats.org/officeDocument/2006/relationships/hyperlink" Target="javascript:appAction(%7B%22meta%22:%7B%22assetType%22:%22abstract%22,%22format%22:%22json%22,%22topicId%22:%221725%22%7D,%22data%22:%5B%7B%22id%22:%22470899%22,%22type%22:%22abstract%22,%22number%22:%2239%22%7D%5D%7D);" TargetMode="External"/><Relationship Id="rId63" Type="http://schemas.openxmlformats.org/officeDocument/2006/relationships/hyperlink" Target="javascript:appAction(%7B%22meta%22:%7B%22assetType%22:%22abstract%22,%22format%22:%22json%22,%22topicId%22:%221725%22%7D,%22data%22:%5B%7B%22id%22:%22338677%22,%22type%22:%22abstract%22,%22number%22:%2247%22%7D,%7B%22id%22:%22338678%22,%22type%22:%22abstract%22,%22number%22:%2248%22%7D,%7B%22id%22:%22560907%22,%22type%22:%22abstract%22,%22number%22:%2249%22%7D%5D%7D);" TargetMode="External"/><Relationship Id="rId7" Type="http://schemas.openxmlformats.org/officeDocument/2006/relationships/hyperlink" Target="javascript:appAction(%7B%22meta%22:%7B%22assetType%22:%22graphic%22,%22format%22:%22json%22,%22topicId%22:%221725%22,%22source%22:%22see_link%22%7D,%22data%22:%5B%7B%22id%22:%2272220%22,%22type%22:%22graphic%22,%22subtype%22:%22graphic_form%22,%22label%22:%22form%201A%22%7D,%7B%22id%22:%2260363%22,%22type%22:%22graphic%22,%22subtype%22:%22graphic_form%22,%22label%22:%22form%201B%22%7D,%7B%22id%22:%2273164%22,%22type%22:%22graphic%22,%22subtype%22:%22graphic_form%22,%22label%22:%22form%201C%22%7D%5D%7D);" TargetMode="External"/><Relationship Id="rId2" Type="http://schemas.openxmlformats.org/officeDocument/2006/relationships/slide" Target="../slides/slide31.xml"/><Relationship Id="rId16" Type="http://schemas.openxmlformats.org/officeDocument/2006/relationships/hyperlink" Target="javascript:appAction(%7B%22meta%22:%7B%22assetType%22:%22topic%22,%22format%22:%22json%22%7D,%22data%22:%5B%7B%22id%22:%221725%22,%22type%22:%22medical%22,%22subtype%22:%22medical_review%22,%22section%22:%22H432086984%22%7D%5D%7D);" TargetMode="External"/><Relationship Id="rId29" Type="http://schemas.openxmlformats.org/officeDocument/2006/relationships/hyperlink" Target="javascript:appAction(%7B%22meta%22:%7B%22assetType%22:%22abstract%22,%22format%22:%22json%22,%22topicId%22:%221725%22%7D,%22data%22:%5B%7B%22id%22:%22469514%22,%22type%22:%22abstract%22,%22number%22:%2215%22%7D,%7B%22id%22:%22469511%22,%22type%22:%22abstract%22,%22number%22:%2220%22%7D,%7B%22id%22:%22214324%22,%22type%22:%22abstract%22,%22number%22:%2221%22%7D%5D%7D);" TargetMode="External"/><Relationship Id="rId11" Type="http://schemas.openxmlformats.org/officeDocument/2006/relationships/hyperlink" Target="javascript:appAction(%7B%22meta%22:%7B%22assetType%22:%22abstract%22,%22format%22:%22json%22,%22topicId%22:%221725%22%7D,%22data%22:%5B%7B%22id%22:%22206478%22,%22type%22:%22abstract%22,%22number%22:%2211%22%7D%5D%7D);" TargetMode="External"/><Relationship Id="rId24" Type="http://schemas.openxmlformats.org/officeDocument/2006/relationships/hyperlink" Target="javascript:appAction(%7B%22meta%22:%7B%22assetType%22:%22topic%22,%22format%22:%22json%22%7D,%22data%22:%5B%7B%22id%22:%221725%22,%22type%22:%22medical%22,%22subtype%22:%22medical_review%22,%22section%22:%22H21696468%22%7D%5D%7D);" TargetMode="External"/><Relationship Id="rId32" Type="http://schemas.openxmlformats.org/officeDocument/2006/relationships/hyperlink" Target="javascript:appAction(%7B%22meta%22:%7B%22assetType%22:%22abstract%22,%22format%22:%22json%22,%22topicId%22:%221725%22%7D,%22data%22:%5B%7B%22id%22:%22470900%22,%22type%22:%22abstract%22,%22number%22:%2225%22%7D%5D%7D);" TargetMode="External"/><Relationship Id="rId37" Type="http://schemas.openxmlformats.org/officeDocument/2006/relationships/hyperlink" Target="javascript:appAction(%7B%22meta%22:%7B%22assetType%22:%22topic%22,%22format%22:%22json%22,%22source%22:%22see_link%22%7D,%22data%22:%5B%7B%22id%22:%228484%22,%22type%22:%22drug%22,%22subtype%22:%22drug_general%22%7D%5D%7D);" TargetMode="External"/><Relationship Id="rId40" Type="http://schemas.openxmlformats.org/officeDocument/2006/relationships/hyperlink" Target="javascript:appAction(%7B%22meta%22:%7B%22assetType%22:%22abstract%22,%22format%22:%22json%22,%22topicId%22:%221725%22%7D,%22data%22:%5B%7B%22id%22:%22222050%22,%22type%22:%22abstract%22,%22number%22:%2229%22%7D%5D%7D);" TargetMode="External"/><Relationship Id="rId45" Type="http://schemas.openxmlformats.org/officeDocument/2006/relationships/hyperlink" Target="javascript:appAction(%7B%22meta%22:%7B%22assetType%22:%22topic%22,%22format%22:%22json%22,%22source%22:%22see_link%22%7D,%22data%22:%5B%7B%22id%22:%229743%22,%22type%22:%22drug%22,%22subtype%22:%22drug_general%22%7D%5D%7D);" TargetMode="External"/><Relationship Id="rId53" Type="http://schemas.openxmlformats.org/officeDocument/2006/relationships/hyperlink" Target="javascript:appAction(%7B%22meta%22:%7B%22assetType%22:%22topic%22,%22format%22:%22json%22,%22source%22:%22see_link%22%7D,%22data%22:%5B%7B%22id%22:%2210042%22,%22type%22:%22drug%22,%22subtype%22:%22drug_general%22%7D%5D%7D);" TargetMode="External"/><Relationship Id="rId58" Type="http://schemas.openxmlformats.org/officeDocument/2006/relationships/hyperlink" Target="javascript:appAction(%7B%22meta%22:%7B%22assetType%22:%22abstract%22,%22format%22:%22json%22,%22topicId%22:%221725%22%7D,%22data%22:%5B%7B%22id%22:%22471006%22,%22type%22:%22abstract%22,%22number%22:%2242%22%7D%5D%7D);" TargetMode="External"/><Relationship Id="rId5" Type="http://schemas.openxmlformats.org/officeDocument/2006/relationships/hyperlink" Target="javascript:appAction(%7B%22meta%22:%7B%22assetType%22:%22topic%22,%22format%22:%22json%22,%22source%22:%22see_link%22,%22section%22:%22H26342747%22,%22sectionName%22:%22Unipolar%20major%20depression%22%7D,%22data%22:%5B%7B%22id%22:%221721%22,%22type%22:%22medical%22,%22subtype%22:%22medical_review%22,%22section%22:%22H26342747%22%7D%5D%7D);" TargetMode="External"/><Relationship Id="rId61" Type="http://schemas.openxmlformats.org/officeDocument/2006/relationships/hyperlink" Target="javascript:appAction(%7B%22meta%22:%7B%22assetType%22:%22abstract%22,%22format%22:%22json%22,%22topicId%22:%221725%22%7D,%22data%22:%5B%7B%22id%22:%22470075%22,%22type%22:%22abstract%22,%22number%22:%2244%22%7D,%7B%22id%22:%22468115%22,%22type%22:%22abstract%22,%22number%22:%2245%22%7D%5D%7D);" TargetMode="External"/><Relationship Id="rId19" Type="http://schemas.openxmlformats.org/officeDocument/2006/relationships/hyperlink" Target="javascript:appAction(%7B%22meta%22:%7B%22assetType%22:%22abstract%22,%22format%22:%22json%22,%22topicId%22:%221725%22%7D,%22data%22:%5B%7B%22id%22:%22547346%22,%22type%22:%22abstract%22,%22number%22:%228%22%7D,%7B%22id%22:%22399750%22,%22type%22:%22abstract%22,%22number%22:%2216%22%7D%5D%7D);" TargetMode="External"/><Relationship Id="rId14" Type="http://schemas.openxmlformats.org/officeDocument/2006/relationships/hyperlink" Target="javascript:appAction(%7B%22meta%22:%7B%22assetType%22:%22abstract%22,%22format%22:%22json%22,%22topicId%22:%221725%22%7D,%22data%22:%5B%7B%22id%22:%22547346%22,%22type%22:%22abstract%22,%22number%22:%228%22%7D%5D%7D);" TargetMode="External"/><Relationship Id="rId22" Type="http://schemas.openxmlformats.org/officeDocument/2006/relationships/hyperlink" Target="javascript:appAction(%7B%22meta%22:%7B%22assetType%22:%22abstract%22,%22format%22:%22json%22,%22topicId%22:%221725%22%7D,%22data%22:%5B%7B%22id%22:%22547348%22,%22type%22:%22abstract%22,%22number%22:%2218%22%7D%5D%7D);" TargetMode="External"/><Relationship Id="rId27" Type="http://schemas.openxmlformats.org/officeDocument/2006/relationships/hyperlink" Target="javascript:appAction(%7B%22meta%22:%7B%22assetType%22:%22abstract%22,%22format%22:%22json%22,%22topicId%22:%221725%22%7D,%22data%22:%5B%7B%22id%22:%22469514%22,%22type%22:%22abstract%22,%22number%22:%2215%22%7D,%7B%22id%22:%22496667%22,%22type%22:%22abstract%22,%22number%22:%2219%22%7D%5D%7D);" TargetMode="External"/><Relationship Id="rId30" Type="http://schemas.openxmlformats.org/officeDocument/2006/relationships/hyperlink" Target="javascript:appAction(%7B%22meta%22:%7B%22assetType%22:%22abstract%22,%22format%22:%22json%22,%22topicId%22:%221725%22%7D,%22data%22:%5B%7B%22id%22:%22438889%22,%22type%22:%22abstract%22,%22number%22:%2213%22%7D%5D%7D);" TargetMode="External"/><Relationship Id="rId35" Type="http://schemas.openxmlformats.org/officeDocument/2006/relationships/hyperlink" Target="javascript:appAction(%7B%22meta%22:%7B%22assetType%22:%22topic%22,%22format%22:%22json%22,%22source%22:%22see_link%22%7D,%22data%22:%5B%7B%22id%22:%228874%22,%22type%22:%22drug%22,%22subtype%22:%22drug_general%22%7D%5D%7D);" TargetMode="External"/><Relationship Id="rId43" Type="http://schemas.openxmlformats.org/officeDocument/2006/relationships/hyperlink" Target="javascript:appAction(%7B%22meta%22:%7B%22assetType%22:%22topic%22,%22format%22:%22json%22,%22source%22:%22see_link%22%7D,%22data%22:%5B%7B%22id%22:%229656%22,%22type%22:%22drug%22,%22subtype%22:%22drug_general%22%7D%5D%7D);" TargetMode="External"/><Relationship Id="rId48" Type="http://schemas.openxmlformats.org/officeDocument/2006/relationships/hyperlink" Target="javascript:appAction(%7B%22meta%22:%7B%22assetType%22:%22abstract%22,%22format%22:%22json%22,%22topicId%22:%221725%22%7D,%22data%22:%5B%7B%22id%22:%22345401%22,%22type%22:%22abstract%22,%22number%22:%2233%22%7D%5D%7D);" TargetMode="External"/><Relationship Id="rId56" Type="http://schemas.openxmlformats.org/officeDocument/2006/relationships/hyperlink" Target="javascript:appAction(%7B%22meta%22:%7B%22assetType%22:%22abstract%22,%22format%22:%22json%22,%22topicId%22:%221725%22%7D,%22data%22:%5B%7B%22id%22:%22471503%22,%22type%22:%22abstract%22,%22number%22:%2240%22%7D%5D%7D);" TargetMode="External"/><Relationship Id="rId8" Type="http://schemas.openxmlformats.org/officeDocument/2006/relationships/hyperlink" Target="javascript:appAction(%7B%22meta%22:%7B%22assetType%22:%22graphic%22,%22format%22:%22json%22,%22topicId%22:%221725%22,%22source%22:%22see_link%22%7D,%22data%22:%5B%7B%22id%22:%2262945%22,%22type%22:%22graphic%22,%22subtype%22:%22graphic_figure%22,%22label%22:%22figure%201A%22%7D,%7B%22id%22:%2267951%22,%22type%22:%22graphic%22,%22subtype%22:%22graphic_figure%22,%22label%22:%22figure%201B%22%7D,%7B%22id%22:%2281162%22,%22type%22:%22graphic%22,%22subtype%22:%22graphic_figure%22,%22label%22:%22figure%201C%22%7D%5D%7D);" TargetMode="External"/><Relationship Id="rId51" Type="http://schemas.openxmlformats.org/officeDocument/2006/relationships/hyperlink" Target="javascript:appAction(%7B%22meta%22:%7B%22assetType%22:%22abstract%22,%22format%22:%22json%22,%22topicId%22:%221725%22%7D,%22data%22:%5B%7B%22id%22:%22462895%22,%22type%22:%22abstract%22,%22number%22:%2226%22%7D,%7B%22id%22:%22470903%22,%22type%22:%22abstract%22,%22number%22:%2230%22%7D,%7B%22id%22:%22222057%22,%22type%22:%22abstract%22,%22number%22:%2234%22%7D,%7B%22id%22:%22217998%22,%22type%22:%22abstract%22,%22number%22:%2235%22%7D,%7B%22id%22:%22470275%22,%22type%22:%22abstract%22,%22number%22:%2236%22%7D,%7B%22id%22:%22470277%22,%22type%22:%22abstract%22,%22number%22:%2237%22%7D%5D%7D);" TargetMode="External"/><Relationship Id="rId3" Type="http://schemas.openxmlformats.org/officeDocument/2006/relationships/hyperlink" Target="javascript:appAction(%7B%22meta%22:%7B%22assetType%22:%22graphic%22,%22format%22:%22json%22,%22topicId%22:%221725%22,%22source%22:%22see_link%22%7D,%22data%22:%5B%7B%22id%22:%2289994%22,%22type%22:%22graphic%22,%22subtype%22:%22graphic_table%22,%22label%22:%22table%201%22%7D%5D%7D);" TargetMode="External"/><Relationship Id="rId12" Type="http://schemas.openxmlformats.org/officeDocument/2006/relationships/hyperlink" Target="javascript:appAction(%7B%22meta%22:%7B%22assetType%22:%22topic%22,%22format%22:%22json%22,%22source%22:%22see_link%22,%22section%22:%22H100014092%22,%22sectionName%22:%22Patient%20Health%20Questionnaire%20-%20Nine%20Item%22%7D,%22data%22:%5B%7B%22id%22:%2214860%22,%22type%22:%22medical%22,%22subtype%22:%22medical_review%22,%22section%22:%22H100014092%22%7D%5D%7D);" TargetMode="External"/><Relationship Id="rId17" Type="http://schemas.openxmlformats.org/officeDocument/2006/relationships/hyperlink" Target="javascript:appAction(%7B%22meta%22:%7B%22assetType%22:%22abstract%22,%22format%22:%22json%22,%22topicId%22:%221725%22%7D,%22data%22:%5B%7B%22id%22:%22415238%22,%22type%22:%22abstract%22,%22number%22:%2214%22%7D%5D%7D);" TargetMode="External"/><Relationship Id="rId25" Type="http://schemas.openxmlformats.org/officeDocument/2006/relationships/hyperlink" Target="javascript:appAction(%7B%22meta%22:%7B%22assetType%22:%22topic%22,%22format%22:%22json%22%7D,%22data%22:%5B%7B%22id%22:%221725%22,%22type%22:%22medical%22,%22subtype%22:%22medical_review%22,%22section%22:%22H21696474%22%7D%5D%7D);" TargetMode="External"/><Relationship Id="rId33" Type="http://schemas.openxmlformats.org/officeDocument/2006/relationships/hyperlink" Target="javascript:appAction(%7B%22meta%22:%7B%22assetType%22:%22topic%22,%22format%22:%22json%22,%22source%22:%22see_link%22%7D,%22data%22:%5B%7B%22id%22:%228605%22,%22type%22:%22drug%22,%22subtype%22:%22drug_general%22%7D%5D%7D);" TargetMode="External"/><Relationship Id="rId38" Type="http://schemas.openxmlformats.org/officeDocument/2006/relationships/hyperlink" Target="javascript:appAction(%7B%22meta%22:%7B%22assetType%22:%22abstract%22,%22format%22:%22json%22,%22topicId%22:%221725%22%7D,%22data%22:%5B%7B%22id%22:%22470510%22,%22type%22:%22abstract%22,%22number%22:%2228%22%7D%5D%7D);" TargetMode="External"/><Relationship Id="rId46" Type="http://schemas.openxmlformats.org/officeDocument/2006/relationships/hyperlink" Target="javascript:appAction(%7B%22meta%22:%7B%22assetType%22:%22abstract%22,%22format%22:%22json%22,%22topicId%22:%221725%22%7D,%22data%22:%5B%7B%22id%22:%22470319%22,%22type%22:%22abstract%22,%22number%22:%2232%22%7D%5D%7D);" TargetMode="External"/><Relationship Id="rId59" Type="http://schemas.openxmlformats.org/officeDocument/2006/relationships/hyperlink" Target="javascript:appAction(%7B%22meta%22:%7B%22assetType%22:%22abstract%22,%22format%22:%22json%22,%22topicId%22:%221725%22%7D,%22data%22:%5B%7B%22id%22:%22221998%22,%22type%22:%22abstract%22,%22number%22:%2243%22%7D%5D%7D);" TargetMode="External"/><Relationship Id="rId20" Type="http://schemas.openxmlformats.org/officeDocument/2006/relationships/hyperlink" Target="javascript:appAction(%7B%22meta%22:%7B%22assetType%22:%22abstract%22,%22format%22:%22json%22,%22topicId%22:%221725%22%7D,%22data%22:%5B%7B%22id%22:%22469705%22,%22type%22:%22abstract%22,%22number%22:%2217%22%7D%5D%7D);" TargetMode="External"/><Relationship Id="rId41" Type="http://schemas.openxmlformats.org/officeDocument/2006/relationships/hyperlink" Target="javascript:appAction(%7B%22meta%22:%7B%22assetType%22:%22topic%22,%22format%22:%22json%22,%22source%22:%22see_link%22%7D,%22data%22:%5B%7B%22id%22:%228554%22,%22type%22:%22drug%22,%22subtype%22:%22drug_general%22%7D%5D%7D);" TargetMode="External"/><Relationship Id="rId54" Type="http://schemas.openxmlformats.org/officeDocument/2006/relationships/hyperlink" Target="javascript:appAction(%7B%22meta%22:%7B%22assetType%22:%22abstract%22,%22format%22:%22json%22,%22topicId%22:%221725%22%7D,%22data%22:%5B%7B%22id%22:%22426605%22,%22type%22:%22abstract%22,%22number%22:%2238%22%7D%5D%7D);" TargetMode="External"/><Relationship Id="rId62" Type="http://schemas.openxmlformats.org/officeDocument/2006/relationships/hyperlink" Target="javascript:appAction(%7B%22meta%22:%7B%22assetType%22:%22abstract%22,%22format%22:%22json%22,%22topicId%22:%221725%22%7D,%22data%22:%5B%7B%22id%22:%22496680%22,%22type%22:%22abstract%22,%22number%22:%2246%22%7D%5D%7D);" TargetMode="External"/><Relationship Id="rId1" Type="http://schemas.openxmlformats.org/officeDocument/2006/relationships/notesMaster" Target="../notesMasters/notesMaster1.xml"/><Relationship Id="rId6" Type="http://schemas.openxmlformats.org/officeDocument/2006/relationships/hyperlink" Target="javascript:appAction(%7B%22meta%22:%7B%22assetType%22:%22abstract%22,%22format%22:%22json%22,%22topicId%22:%221725%22%7D,%22data%22:%5B%7B%22id%22:%22215692%22,%22type%22:%22abstract%22,%22number%22:%226%22%7D,%7B%22id%22:%22332177%22,%22type%22:%22abstract%22,%22number%22:%227%22%7D%5D%7D);" TargetMode="External"/><Relationship Id="rId15" Type="http://schemas.openxmlformats.org/officeDocument/2006/relationships/hyperlink" Target="javascript:appAction(%7B%22meta%22:%7B%22assetType%22:%22topic%22,%22format%22:%22json%22%7D,%22data%22:%5B%7B%22id%22:%221725%22,%22type%22:%22medical%22,%22subtype%22:%22medical_review%22,%22section%22:%22H21696492%22%7D%5D%7D);" TargetMode="External"/><Relationship Id="rId23" Type="http://schemas.openxmlformats.org/officeDocument/2006/relationships/hyperlink" Target="javascript:appAction(%7B%22meta%22:%7B%22assetType%22:%22topic%22,%22format%22:%22json%22%7D,%22data%22:%5B%7B%22id%22:%221725%22,%22type%22:%22medical%22,%22subtype%22:%22medical_review%22,%22section%22:%22H21696462%22%7D%5D%7D);" TargetMode="External"/><Relationship Id="rId28" Type="http://schemas.openxmlformats.org/officeDocument/2006/relationships/hyperlink" Target="javascript:appAction(%7B%22meta%22:%7B%22assetType%22:%22abstract%22,%22format%22:%22json%22,%22topicId%22:%221725%22%7D,%22data%22:%5B%7B%22id%22:%22351923%22,%22type%22:%22abstract%22,%22number%22:%2212%22%7D%5D%7D);" TargetMode="External"/><Relationship Id="rId36" Type="http://schemas.openxmlformats.org/officeDocument/2006/relationships/hyperlink" Target="javascript:appAction(%7B%22meta%22:%7B%22assetType%22:%22abstract%22,%22format%22:%22json%22,%22topicId%22:%221725%22%7D,%22data%22:%5B%7B%22id%22:%22433331%22,%22type%22:%22abstract%22,%22number%22:%2227%22%7D%5D%7D);" TargetMode="External"/><Relationship Id="rId49" Type="http://schemas.openxmlformats.org/officeDocument/2006/relationships/hyperlink" Target="javascript:appAction(%7B%22meta%22:%7B%22assetType%22:%22abstract%22,%22format%22:%22json%22,%22topicId%22:%221725%22%7D,%22data%22:%5B%7B%22id%22:%22222057%22,%22type%22:%22abstract%22,%22number%22:%2234%22%7D%5D%7D);" TargetMode="External"/><Relationship Id="rId57" Type="http://schemas.openxmlformats.org/officeDocument/2006/relationships/hyperlink" Target="javascript:appAction(%7B%22meta%22:%7B%22assetType%22:%22abstract%22,%22format%22:%22json%22,%22topicId%22:%221725%22%7D,%22data%22:%5B%7B%22id%22:%22471568%22,%22type%22:%22abstract%22,%22number%22:%2241%22%7D%5D%7D);" TargetMode="External"/><Relationship Id="rId10" Type="http://schemas.openxmlformats.org/officeDocument/2006/relationships/hyperlink" Target="javascript:appAction(%7B%22meta%22:%7B%22assetType%22:%22abstract%22,%22format%22:%22json%22,%22topicId%22:%221725%22%7D,%22data%22:%5B%7B%22id%22:%22547346%22,%22type%22:%22abstract%22,%22number%22:%228%22%7D,%7B%22id%22:%22549266%22,%22type%22:%22abstract%22,%22number%22:%229%22%7D,%7B%22id%22:%22545155%22,%22type%22:%22abstract%22,%22number%22:%2210%22%7D%5D%7D);" TargetMode="External"/><Relationship Id="rId31" Type="http://schemas.openxmlformats.org/officeDocument/2006/relationships/hyperlink" Target="javascript:appAction(%7B%22meta%22:%7B%22assetType%22:%22abstract%22,%22format%22:%22json%22,%22topicId%22:%221725%22%7D,%22data%22:%5B%7B%22id%22:%22382499%22,%22type%22:%22abstract%22,%22number%22:%2222%22%7D,%7B%22id%22:%22470748%22,%22type%22:%22abstract%22,%22number%22:%2223%22%7D,%7B%22id%22:%22470712%22,%22type%22:%22abstract%22,%22number%22:%2224%22%7D%5D%7D);" TargetMode="External"/><Relationship Id="rId44" Type="http://schemas.openxmlformats.org/officeDocument/2006/relationships/hyperlink" Target="javascript:appAction(%7B%22meta%22:%7B%22assetType%22:%22abstract%22,%22format%22:%22json%22,%22topicId%22:%221725%22%7D,%22data%22:%5B%7B%22id%22:%22412517%22,%22type%22:%22abstract%22,%22number%22:%2231%22%7D%5D%7D);" TargetMode="External"/><Relationship Id="rId52" Type="http://schemas.openxmlformats.org/officeDocument/2006/relationships/hyperlink" Target="javascript:appAction(%7B%22meta%22:%7B%22assetType%22:%22topic%22,%22format%22:%22json%22,%22source%22:%22see_link%22%7D,%22data%22:%5B%7B%22id%22:%228465%22,%22type%22:%22drug%22,%22subtype%22:%22drug_general%22%7D%5D%7D);" TargetMode="External"/><Relationship Id="rId60" Type="http://schemas.openxmlformats.org/officeDocument/2006/relationships/hyperlink" Target="javascript:appAction(%7B%22meta%22:%7B%22assetType%22:%22topic%22,%22format%22:%22json%22,%22source%22:%22see_link%22%7D,%22data%22:%5B%7B%22id%22:%2290154%22,%22type%22:%22medical%22,%22subtype%22:%22medical_review%22%7D%5D%7D);" TargetMode="External"/><Relationship Id="rId4" Type="http://schemas.openxmlformats.org/officeDocument/2006/relationships/hyperlink" Target="javascript:appAction(%7B%22meta%22:%7B%22assetType%22:%22abstract%22,%22format%22:%22json%22,%22topicId%22:%221725%22%7D,%22data%22:%5B%7B%22id%22:%22381581%22,%22type%22:%22abstract%22,%22number%22:%225%22%7D%5D%7D);" TargetMode="External"/><Relationship Id="rId9" Type="http://schemas.openxmlformats.org/officeDocument/2006/relationships/hyperlink" Target="javascript:appAction(%7B%22meta%22:%7B%22assetType%22:%22graphic%22,%22format%22:%22json%22,%22topicId%22:%221725%22,%22source%22:%22see_link%22%7D,%22data%22:%5B%7B%22id%22:%2259307%22,%22type%22:%22graphic%22,%22subtype%22:%22graphic_table%22,%22label%22:%22table%202%22%7D%5D%7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3C4043"/>
                </a:solidFill>
                <a:latin typeface=".SFUIText"/>
              </a:rPr>
              <a:t>In other words, there is not a coherent understanding of what is happening because the </a:t>
            </a:r>
            <a:r>
              <a:rPr lang="en-US" sz="1200" b="1" dirty="0">
                <a:solidFill>
                  <a:srgbClr val="3C4043"/>
                </a:solidFill>
                <a:latin typeface=".SFUIText-Bold"/>
              </a:rPr>
              <a:t>missing pieces</a:t>
            </a:r>
            <a:r>
              <a:rPr lang="en-US" sz="1200" b="0" dirty="0">
                <a:solidFill>
                  <a:srgbClr val="3C4043"/>
                </a:solidFill>
                <a:latin typeface=".SFUIText"/>
              </a:rPr>
              <a:t> can leave you bewildered.</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a:t>
            </a:fld>
            <a:endParaRPr lang="en-US"/>
          </a:p>
        </p:txBody>
      </p:sp>
    </p:spTree>
    <p:extLst>
      <p:ext uri="{BB962C8B-B14F-4D97-AF65-F5344CB8AC3E}">
        <p14:creationId xmlns:p14="http://schemas.microsoft.com/office/powerpoint/2010/main" val="290636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ArialMT"/>
              </a:rPr>
              <a:t>Given the lack of clear superiority in efficacy among antidepressants, selecting a drug is based upon other factors, such as [</a:t>
            </a:r>
            <a:r>
              <a:rPr lang="en-US" sz="1800" u="sng" dirty="0">
                <a:solidFill>
                  <a:srgbClr val="00905A"/>
                </a:solidFill>
                <a:latin typeface="ArialMT"/>
                <a:hlinkClick r:id="rId3"/>
              </a:rPr>
              <a:t>8,76</a:t>
            </a:r>
            <a:r>
              <a:rPr lang="en-US" sz="1800" u="sng" dirty="0">
                <a:solidFill>
                  <a:srgbClr val="232323"/>
                </a:solidFill>
                <a:latin typeface="ArialMT"/>
                <a:hlinkClick r:id="rId3"/>
              </a:rPr>
              <a:t>]:</a:t>
            </a:r>
            <a:r>
              <a:rPr lang="en-US" sz="1800" u="sng" dirty="0">
                <a:solidFill>
                  <a:srgbClr val="232323"/>
                </a:solidFill>
                <a:latin typeface="TimesNewRomanPSMT"/>
                <a:hlinkClick r:id="rId3"/>
              </a:rPr>
              <a:t>●</a:t>
            </a:r>
            <a:r>
              <a:rPr lang="en-US" sz="1800" u="sng" dirty="0">
                <a:solidFill>
                  <a:srgbClr val="232323"/>
                </a:solidFill>
                <a:latin typeface="ArialMT"/>
                <a:hlinkClick r:id="rId3"/>
              </a:rPr>
              <a:t>Safety</a:t>
            </a:r>
            <a:r>
              <a:rPr lang="en-US" sz="1800" u="sng" dirty="0">
                <a:solidFill>
                  <a:srgbClr val="232323"/>
                </a:solidFill>
                <a:latin typeface="TimesNewRomanPSMT"/>
                <a:hlinkClick r:id="rId3"/>
              </a:rPr>
              <a:t>●</a:t>
            </a:r>
            <a:r>
              <a:rPr lang="en-US" sz="1800" u="sng" dirty="0">
                <a:solidFill>
                  <a:srgbClr val="232323"/>
                </a:solidFill>
                <a:latin typeface="ArialMT"/>
                <a:hlinkClick r:id="rId3"/>
              </a:rPr>
              <a:t>Side effect profile (</a:t>
            </a:r>
            <a:r>
              <a:rPr lang="en-US" sz="1800" u="sng" dirty="0">
                <a:solidFill>
                  <a:srgbClr val="00905A"/>
                </a:solidFill>
                <a:latin typeface="ArialMT"/>
                <a:hlinkClick r:id="rId4"/>
              </a:rPr>
              <a:t>table 4</a:t>
            </a:r>
            <a:r>
              <a:rPr lang="en-US" sz="1800" u="sng" dirty="0">
                <a:solidFill>
                  <a:srgbClr val="232323"/>
                </a:solidFill>
                <a:latin typeface="ArialMT"/>
                <a:hlinkClick r:id="rId4"/>
              </a:rPr>
              <a:t>)</a:t>
            </a:r>
            <a:r>
              <a:rPr lang="en-US" sz="1800" u="sng" dirty="0">
                <a:solidFill>
                  <a:srgbClr val="232323"/>
                </a:solidFill>
                <a:latin typeface="TimesNewRomanPSMT"/>
                <a:hlinkClick r:id="rId4"/>
              </a:rPr>
              <a:t>●</a:t>
            </a:r>
            <a:r>
              <a:rPr lang="en-US" sz="1800" u="sng" dirty="0">
                <a:solidFill>
                  <a:srgbClr val="232323"/>
                </a:solidFill>
                <a:latin typeface="ArialMT"/>
                <a:hlinkClick r:id="rId4"/>
              </a:rPr>
              <a:t>Specific depressive symptoms</a:t>
            </a:r>
            <a:r>
              <a:rPr lang="en-US" sz="1800" u="sng" dirty="0">
                <a:solidFill>
                  <a:srgbClr val="232323"/>
                </a:solidFill>
                <a:latin typeface="TimesNewRomanPSMT"/>
                <a:hlinkClick r:id="rId4"/>
              </a:rPr>
              <a:t>●</a:t>
            </a:r>
            <a:r>
              <a:rPr lang="en-US" sz="1800" u="sng" dirty="0" err="1">
                <a:solidFill>
                  <a:srgbClr val="232323"/>
                </a:solidFill>
                <a:latin typeface="ArialMT"/>
                <a:hlinkClick r:id="rId4"/>
              </a:rPr>
              <a:t>Comorbid</a:t>
            </a:r>
            <a:r>
              <a:rPr lang="en-US" sz="1800" u="sng" dirty="0">
                <a:solidFill>
                  <a:srgbClr val="232323"/>
                </a:solidFill>
                <a:latin typeface="ArialMT"/>
                <a:hlinkClick r:id="rId4"/>
              </a:rPr>
              <a:t> illnesses</a:t>
            </a:r>
            <a:r>
              <a:rPr lang="en-US" sz="1800" u="sng" dirty="0">
                <a:solidFill>
                  <a:srgbClr val="232323"/>
                </a:solidFill>
                <a:latin typeface="TimesNewRomanPSMT"/>
                <a:hlinkClick r:id="rId4"/>
              </a:rPr>
              <a:t>●</a:t>
            </a:r>
            <a:r>
              <a:rPr lang="en-US" sz="1800" u="sng" dirty="0">
                <a:solidFill>
                  <a:srgbClr val="232323"/>
                </a:solidFill>
                <a:latin typeface="ArialMT"/>
                <a:hlinkClick r:id="rId4"/>
              </a:rPr>
              <a:t>Concurrent medications and potential drug-drug interactions</a:t>
            </a:r>
            <a:r>
              <a:rPr lang="en-US" sz="1800" u="sng" dirty="0">
                <a:solidFill>
                  <a:srgbClr val="232323"/>
                </a:solidFill>
                <a:latin typeface="TimesNewRomanPSMT"/>
                <a:hlinkClick r:id="rId4"/>
              </a:rPr>
              <a:t>●</a:t>
            </a:r>
            <a:r>
              <a:rPr lang="en-US" sz="1800" u="sng" dirty="0">
                <a:solidFill>
                  <a:srgbClr val="232323"/>
                </a:solidFill>
                <a:latin typeface="ArialMT"/>
                <a:hlinkClick r:id="rId4"/>
              </a:rPr>
              <a:t>Ease of use (eg, frequency of administration)</a:t>
            </a:r>
            <a:r>
              <a:rPr lang="en-US" sz="1800" u="sng" dirty="0">
                <a:solidFill>
                  <a:srgbClr val="232323"/>
                </a:solidFill>
                <a:latin typeface="TimesNewRomanPSMT"/>
                <a:hlinkClick r:id="rId4"/>
              </a:rPr>
              <a:t>●</a:t>
            </a:r>
            <a:r>
              <a:rPr lang="en-US" sz="1800" u="sng" dirty="0">
                <a:solidFill>
                  <a:srgbClr val="232323"/>
                </a:solidFill>
                <a:latin typeface="ArialMT"/>
                <a:hlinkClick r:id="rId4"/>
              </a:rPr>
              <a:t>Patient preference or expectations</a:t>
            </a:r>
            <a:r>
              <a:rPr lang="en-US" sz="1800" u="sng" dirty="0">
                <a:solidFill>
                  <a:srgbClr val="232323"/>
                </a:solidFill>
                <a:latin typeface="TimesNewRomanPSMT"/>
                <a:hlinkClick r:id="rId4"/>
              </a:rPr>
              <a:t>●</a:t>
            </a:r>
            <a:r>
              <a:rPr lang="en-US" sz="1800" u="sng" dirty="0">
                <a:solidFill>
                  <a:srgbClr val="232323"/>
                </a:solidFill>
                <a:latin typeface="ArialMT"/>
                <a:hlinkClick r:id="rId4"/>
              </a:rPr>
              <a:t>Cost</a:t>
            </a:r>
            <a:r>
              <a:rPr lang="en-US" sz="1800" u="sng" dirty="0">
                <a:solidFill>
                  <a:srgbClr val="232323"/>
                </a:solidFill>
                <a:latin typeface="TimesNewRomanPSMT"/>
                <a:hlinkClick r:id="rId4"/>
              </a:rPr>
              <a:t>●</a:t>
            </a:r>
            <a:r>
              <a:rPr lang="en-US" sz="1800" u="sng" dirty="0">
                <a:solidFill>
                  <a:srgbClr val="232323"/>
                </a:solidFill>
                <a:latin typeface="ArialMT"/>
                <a:hlinkClick r:id="rId4"/>
              </a:rPr>
              <a:t>Patient response to antidepressants during prior depressive episodes</a:t>
            </a:r>
            <a:r>
              <a:rPr lang="en-US" sz="1800" u="sng" dirty="0">
                <a:solidFill>
                  <a:srgbClr val="232323"/>
                </a:solidFill>
                <a:latin typeface="TimesNewRomanPSMT"/>
                <a:hlinkClick r:id="rId4"/>
              </a:rPr>
              <a:t>●</a:t>
            </a:r>
            <a:r>
              <a:rPr lang="en-US" sz="1800" u="sng" dirty="0">
                <a:solidFill>
                  <a:srgbClr val="232323"/>
                </a:solidFill>
                <a:latin typeface="ArialMT"/>
                <a:hlinkClick r:id="rId4"/>
              </a:rPr>
              <a:t>Family (eg, first degree relative) history of response to antidepressantsAs an example, </a:t>
            </a:r>
            <a:r>
              <a:rPr lang="en-US" sz="1800" u="sng" dirty="0">
                <a:solidFill>
                  <a:srgbClr val="00905A"/>
                </a:solidFill>
                <a:latin typeface="ArialMT"/>
                <a:hlinkClick r:id="rId5"/>
              </a:rPr>
              <a:t>bupropion</a:t>
            </a:r>
            <a:r>
              <a:rPr lang="en-US" sz="1800" u="sng" dirty="0">
                <a:solidFill>
                  <a:srgbClr val="232323"/>
                </a:solidFill>
                <a:latin typeface="ArialMT"/>
                <a:hlinkClick r:id="rId5"/>
              </a:rPr>
              <a:t> is useful for patients who prefer to avoid sexual dysfunction or want treatment for </a:t>
            </a:r>
            <a:r>
              <a:rPr lang="en-US" sz="1800" u="sng" dirty="0" err="1">
                <a:solidFill>
                  <a:srgbClr val="232323"/>
                </a:solidFill>
                <a:latin typeface="ArialMT"/>
                <a:hlinkClick r:id="rId5"/>
              </a:rPr>
              <a:t>comorbid</a:t>
            </a:r>
            <a:r>
              <a:rPr lang="en-US" sz="1800" u="sng" dirty="0">
                <a:solidFill>
                  <a:srgbClr val="232323"/>
                </a:solidFill>
                <a:latin typeface="ArialMT"/>
                <a:hlinkClick r:id="rId5"/>
              </a:rPr>
              <a:t> tobacco dependence, </a:t>
            </a:r>
            <a:r>
              <a:rPr lang="en-US" sz="1800" u="sng" dirty="0" err="1">
                <a:solidFill>
                  <a:srgbClr val="00905A"/>
                </a:solidFill>
                <a:latin typeface="ArialMT"/>
                <a:hlinkClick r:id="rId6"/>
              </a:rPr>
              <a:t>citalopram</a:t>
            </a:r>
            <a:r>
              <a:rPr lang="en-US" sz="1800" u="sng" dirty="0">
                <a:solidFill>
                  <a:srgbClr val="232323"/>
                </a:solidFill>
                <a:latin typeface="ArialMT"/>
                <a:hlinkClick r:id="rId6"/>
              </a:rPr>
              <a:t> and </a:t>
            </a:r>
            <a:r>
              <a:rPr lang="en-US" sz="1800" u="sng" dirty="0" err="1">
                <a:solidFill>
                  <a:srgbClr val="00905A"/>
                </a:solidFill>
                <a:latin typeface="ArialMT"/>
                <a:hlinkClick r:id="rId7"/>
              </a:rPr>
              <a:t>escitalopram</a:t>
            </a:r>
            <a:r>
              <a:rPr lang="en-US" sz="1800" u="sng" dirty="0">
                <a:solidFill>
                  <a:srgbClr val="232323"/>
                </a:solidFill>
                <a:latin typeface="ArialMT"/>
                <a:hlinkClick r:id="rId7"/>
              </a:rPr>
              <a:t> may be less likely to cause drug-drug interactions, and </a:t>
            </a:r>
            <a:r>
              <a:rPr lang="en-US" sz="1800" u="sng" dirty="0" err="1">
                <a:solidFill>
                  <a:srgbClr val="00905A"/>
                </a:solidFill>
                <a:latin typeface="ArialMT"/>
                <a:hlinkClick r:id="rId8"/>
              </a:rPr>
              <a:t>mirtazapine</a:t>
            </a:r>
            <a:r>
              <a:rPr lang="en-US" sz="1800" u="sng" dirty="0">
                <a:solidFill>
                  <a:srgbClr val="232323"/>
                </a:solidFill>
                <a:latin typeface="ArialMT"/>
                <a:hlinkClick r:id="rId8"/>
              </a:rPr>
              <a:t> is often not used for patients who want to avoid weight gain [</a:t>
            </a:r>
            <a:r>
              <a:rPr lang="en-US" sz="1800" u="sng" dirty="0">
                <a:solidFill>
                  <a:srgbClr val="00905A"/>
                </a:solidFill>
                <a:latin typeface="ArialMT"/>
                <a:hlinkClick r:id="rId9"/>
              </a:rPr>
              <a:t>70,73,77</a:t>
            </a:r>
            <a:r>
              <a:rPr lang="en-US" sz="1800" u="sng" dirty="0">
                <a:solidFill>
                  <a:srgbClr val="232323"/>
                </a:solidFill>
                <a:latin typeface="ArialMT"/>
                <a:hlinkClick r:id="rId9"/>
              </a:rPr>
              <a:t>]. In addition, bupropion may be less effective for patients with co-occurring anxiety [</a:t>
            </a:r>
            <a:r>
              <a:rPr lang="en-US" sz="1800" u="sng" dirty="0">
                <a:solidFill>
                  <a:srgbClr val="00905A"/>
                </a:solidFill>
                <a:latin typeface="ArialMT"/>
                <a:hlinkClick r:id="rId10"/>
              </a:rPr>
              <a:t>78</a:t>
            </a:r>
            <a:r>
              <a:rPr lang="en-US" sz="1800" u="sng" dirty="0">
                <a:solidFill>
                  <a:srgbClr val="232323"/>
                </a:solidFill>
                <a:latin typeface="ArialMT"/>
                <a:hlinkClick r:id="rId10"/>
              </a:rPr>
              <a:t>]. (See </a:t>
            </a:r>
            <a:r>
              <a:rPr lang="en-US" sz="1800" u="sng" dirty="0">
                <a:solidFill>
                  <a:srgbClr val="00905A"/>
                </a:solidFill>
                <a:latin typeface="ArialMT"/>
                <a:hlinkClick r:id="rId11"/>
              </a:rPr>
              <a:t>"Sexual dysfunction caused by selective serotonin </a:t>
            </a:r>
            <a:r>
              <a:rPr lang="en-US" sz="1800" u="sng" dirty="0" err="1">
                <a:solidFill>
                  <a:srgbClr val="00905A"/>
                </a:solidFill>
                <a:latin typeface="ArialMT"/>
                <a:hlinkClick r:id="rId11"/>
              </a:rPr>
              <a:t>reuptake</a:t>
            </a:r>
            <a:r>
              <a:rPr lang="en-US" sz="1800" u="sng" dirty="0">
                <a:solidFill>
                  <a:srgbClr val="00905A"/>
                </a:solidFill>
                <a:latin typeface="ArialMT"/>
                <a:hlinkClick r:id="rId11"/>
              </a:rPr>
              <a:t> inhibitors (SSRIs): Management"</a:t>
            </a:r>
            <a:r>
              <a:rPr lang="en-US" sz="1800" u="sng" dirty="0">
                <a:solidFill>
                  <a:srgbClr val="232323"/>
                </a:solidFill>
                <a:latin typeface="ArialMT"/>
                <a:hlinkClick r:id="rId11"/>
              </a:rPr>
              <a:t> and </a:t>
            </a:r>
            <a:r>
              <a:rPr lang="en-US" sz="1800" u="sng" dirty="0">
                <a:solidFill>
                  <a:srgbClr val="00905A"/>
                </a:solidFill>
                <a:latin typeface="ArialMT"/>
                <a:hlinkClick r:id="rId12"/>
              </a:rPr>
              <a:t>"Pharmacotherapy for smoking cessation in adults", section on 'Bupropion'</a:t>
            </a:r>
            <a:r>
              <a:rPr lang="en-US" sz="1800" u="sng" dirty="0">
                <a:solidFill>
                  <a:srgbClr val="232323"/>
                </a:solidFill>
                <a:latin typeface="ArialMT"/>
                <a:hlinkClick r:id="rId12"/>
              </a:rPr>
              <a:t> and </a:t>
            </a:r>
            <a:r>
              <a:rPr lang="en-US" sz="1800" u="sng" dirty="0">
                <a:solidFill>
                  <a:srgbClr val="00905A"/>
                </a:solidFill>
                <a:latin typeface="ArialMT"/>
                <a:hlinkClick r:id="rId13"/>
              </a:rPr>
              <a:t>"Selective serotonin </a:t>
            </a:r>
            <a:r>
              <a:rPr lang="en-US" sz="1800" u="sng" dirty="0" err="1">
                <a:solidFill>
                  <a:srgbClr val="00905A"/>
                </a:solidFill>
                <a:latin typeface="ArialMT"/>
                <a:hlinkClick r:id="rId13"/>
              </a:rPr>
              <a:t>reuptake</a:t>
            </a:r>
            <a:r>
              <a:rPr lang="en-US" sz="1800" u="sng" dirty="0">
                <a:solidFill>
                  <a:srgbClr val="00905A"/>
                </a:solidFill>
                <a:latin typeface="ArialMT"/>
                <a:hlinkClick r:id="rId13"/>
              </a:rPr>
              <a:t> inhibitors: Pharmacology, administration, and side effects", section on 'Drug-drug interactions'</a:t>
            </a:r>
            <a:r>
              <a:rPr lang="en-US" sz="1800" u="sng" dirty="0">
                <a:solidFill>
                  <a:srgbClr val="232323"/>
                </a:solidFill>
                <a:latin typeface="ArialMT"/>
                <a:hlinkClick r:id="rId13"/>
              </a:rPr>
              <a:t> and </a:t>
            </a:r>
            <a:r>
              <a:rPr lang="en-US" sz="1800" u="sng" dirty="0">
                <a:solidFill>
                  <a:srgbClr val="00905A"/>
                </a:solidFill>
                <a:latin typeface="ArialMT"/>
                <a:hlinkClick r:id="rId14"/>
              </a:rPr>
              <a:t>'Side effects'</a:t>
            </a:r>
            <a:r>
              <a:rPr lang="en-US" sz="1800" u="sng" dirty="0">
                <a:solidFill>
                  <a:srgbClr val="232323"/>
                </a:solidFill>
                <a:latin typeface="ArialMT"/>
                <a:hlinkClick r:id="rId14"/>
              </a:rPr>
              <a:t> below.)Specific interactions between antidepressants and concomitant medications can be determined using the drug interactions tool (Lexi-Interact Online) included in UpToDate. This tool can be accessed from the UpToDate online search page or through the individual drug information topics in the section on Drug interactions.Patient response to antidepressants during prior episodes and family history of response to antidepressants are often used in choosing an antidepressant. However, there is little evidence that patient outcomes are improved by selecting an antidepressant on the basis of these factors.Clinicians should also bear in mind that nonspecific factors (eg, conveying empathy, establishing rapport, developing a therapeutic alliance and sense of collaboration, and instilling hope) may affect patient outcomes as much as the choice of antidepressant [</a:t>
            </a:r>
            <a:r>
              <a:rPr lang="en-US" sz="1800" u="sng" dirty="0">
                <a:solidFill>
                  <a:srgbClr val="00905A"/>
                </a:solidFill>
                <a:latin typeface="ArialMT"/>
                <a:hlinkClick r:id="rId15"/>
              </a:rPr>
              <a:t>39</a:t>
            </a:r>
            <a:r>
              <a:rPr lang="en-US" sz="1800" u="sng" dirty="0">
                <a:solidFill>
                  <a:srgbClr val="232323"/>
                </a:solidFill>
                <a:latin typeface="ArialMT"/>
                <a:hlinkClick r:id="rId15"/>
              </a:rPr>
              <a:t>].One preliminary study found that low baseline levels of C reactive protein (&lt;1 mg/L) were associated with a better response to </a:t>
            </a:r>
            <a:r>
              <a:rPr lang="en-US" sz="1800" u="sng" dirty="0" err="1">
                <a:solidFill>
                  <a:srgbClr val="00905A"/>
                </a:solidFill>
                <a:latin typeface="ArialMT"/>
                <a:hlinkClick r:id="rId7"/>
              </a:rPr>
              <a:t>escitalopram</a:t>
            </a:r>
            <a:r>
              <a:rPr lang="en-US" sz="1800" u="sng" dirty="0">
                <a:solidFill>
                  <a:srgbClr val="232323"/>
                </a:solidFill>
                <a:latin typeface="ArialMT"/>
                <a:hlinkClick r:id="rId7"/>
              </a:rPr>
              <a:t> than </a:t>
            </a:r>
            <a:r>
              <a:rPr lang="en-US" sz="1800" u="sng" dirty="0" err="1">
                <a:solidFill>
                  <a:srgbClr val="00905A"/>
                </a:solidFill>
                <a:latin typeface="ArialMT"/>
                <a:hlinkClick r:id="rId16"/>
              </a:rPr>
              <a:t>nortriptyline</a:t>
            </a:r>
            <a:r>
              <a:rPr lang="en-US" sz="1800" u="sng" dirty="0">
                <a:solidFill>
                  <a:srgbClr val="232323"/>
                </a:solidFill>
                <a:latin typeface="ArialMT"/>
                <a:hlinkClick r:id="rId16"/>
              </a:rPr>
              <a:t>, whereas higher baseline levels were associated with a better response to </a:t>
            </a:r>
            <a:r>
              <a:rPr lang="en-US" sz="1800" u="sng" dirty="0" err="1">
                <a:solidFill>
                  <a:srgbClr val="232323"/>
                </a:solidFill>
                <a:latin typeface="ArialMT"/>
                <a:hlinkClick r:id="rId16"/>
              </a:rPr>
              <a:t>nortriptyline</a:t>
            </a:r>
            <a:r>
              <a:rPr lang="en-US" sz="1800" u="sng" dirty="0">
                <a:solidFill>
                  <a:srgbClr val="232323"/>
                </a:solidFill>
                <a:latin typeface="ArialMT"/>
                <a:hlinkClick r:id="rId16"/>
              </a:rPr>
              <a:t> [</a:t>
            </a:r>
            <a:r>
              <a:rPr lang="en-US" sz="1800" u="sng" dirty="0">
                <a:solidFill>
                  <a:srgbClr val="00905A"/>
                </a:solidFill>
                <a:latin typeface="ArialMT"/>
                <a:hlinkClick r:id="rId17"/>
              </a:rPr>
              <a:t>79</a:t>
            </a:r>
            <a:r>
              <a:rPr lang="en-US" sz="1800" u="sng" dirty="0">
                <a:solidFill>
                  <a:srgbClr val="232323"/>
                </a:solidFill>
                <a:latin typeface="ArialMT"/>
                <a:hlinkClick r:id="rId17"/>
              </a:rPr>
              <a:t>]. Nevertheless, the use of biomarkers to select initial treatment for depression is not standard practice.</a:t>
            </a:r>
            <a:r>
              <a:rPr lang="en-US" sz="1800" b="1" u="sng" dirty="0">
                <a:solidFill>
                  <a:srgbClr val="232323"/>
                </a:solidFill>
                <a:latin typeface="Arial-BoldMT"/>
                <a:hlinkClick r:id="rId17"/>
              </a:rPr>
              <a:t>Side effects</a:t>
            </a:r>
            <a:r>
              <a:rPr lang="en-US" sz="1800" b="0" u="sng" dirty="0">
                <a:solidFill>
                  <a:srgbClr val="232323"/>
                </a:solidFill>
                <a:latin typeface="ArialMT"/>
                <a:hlinkClick r:id="rId17"/>
              </a:rPr>
              <a:t> — For initial treatment of depression, it is important to select medications that patients can tolerate at doses sufficient to achieve remission. Self-report scales are available for eliciting antidepressants side effects during treatment. (See </a:t>
            </a:r>
            <a:r>
              <a:rPr lang="en-US" sz="1800" b="0" u="sng" dirty="0">
                <a:solidFill>
                  <a:srgbClr val="00905A"/>
                </a:solidFill>
                <a:latin typeface="ArialMT"/>
                <a:hlinkClick r:id="rId18"/>
              </a:rPr>
              <a:t>"Using scales to monitor symptoms and treat depression (measurement based care)", section on 'Adverse side effects scale'</a:t>
            </a:r>
            <a:r>
              <a:rPr lang="en-US" sz="1800" b="0" u="sng" dirty="0">
                <a:solidFill>
                  <a:srgbClr val="232323"/>
                </a:solidFill>
                <a:latin typeface="ArialMT"/>
                <a:hlinkClick r:id="rId18"/>
              </a:rPr>
              <a:t>.)Although some adverse effects (eg, gastrointestinal toxicity) (</a:t>
            </a:r>
            <a:r>
              <a:rPr lang="en-US" sz="1800" b="0" u="sng" dirty="0">
                <a:solidFill>
                  <a:srgbClr val="00905A"/>
                </a:solidFill>
                <a:latin typeface="ArialMT"/>
                <a:hlinkClick r:id="rId4"/>
              </a:rPr>
              <a:t>table 4</a:t>
            </a:r>
            <a:r>
              <a:rPr lang="en-US" sz="1800" b="0" u="sng" dirty="0">
                <a:solidFill>
                  <a:srgbClr val="232323"/>
                </a:solidFill>
                <a:latin typeface="ArialMT"/>
                <a:hlinkClick r:id="rId4"/>
              </a:rPr>
              <a:t>) are common across second-generation antidepressants, the incidence of specific side effects during short-term treatment (eg, 6 to 12 weeks) differs among drugs [</a:t>
            </a:r>
            <a:r>
              <a:rPr lang="en-US" sz="1800" b="0" u="sng" dirty="0">
                <a:solidFill>
                  <a:srgbClr val="00905A"/>
                </a:solidFill>
                <a:latin typeface="ArialMT"/>
                <a:hlinkClick r:id="rId19"/>
              </a:rPr>
              <a:t>70,73</a:t>
            </a:r>
            <a:r>
              <a:rPr lang="en-US" sz="1800" b="0" u="sng" dirty="0">
                <a:solidFill>
                  <a:srgbClr val="232323"/>
                </a:solidFill>
                <a:latin typeface="ArialMT"/>
                <a:hlinkClick r:id="rId19"/>
              </a:rPr>
              <a:t>]:</a:t>
            </a:r>
            <a:r>
              <a:rPr lang="en-US" sz="1800" b="0" u="sng" dirty="0">
                <a:solidFill>
                  <a:srgbClr val="232323"/>
                </a:solidFill>
                <a:latin typeface="TimesNewRomanPSMT"/>
                <a:hlinkClick r:id="rId19"/>
              </a:rPr>
              <a:t>●</a:t>
            </a:r>
            <a:r>
              <a:rPr lang="en-US" sz="1800" b="1" u="sng" dirty="0">
                <a:solidFill>
                  <a:srgbClr val="232323"/>
                </a:solidFill>
                <a:latin typeface="Arial-BoldMT"/>
                <a:hlinkClick r:id="rId19"/>
              </a:rPr>
              <a:t>Diarrhea</a:t>
            </a:r>
            <a:r>
              <a:rPr lang="en-US" sz="1800" b="0" u="sng" dirty="0">
                <a:solidFill>
                  <a:srgbClr val="232323"/>
                </a:solidFill>
                <a:latin typeface="ArialMT"/>
                <a:hlinkClick r:id="rId19"/>
              </a:rPr>
              <a:t> occurs more often with </a:t>
            </a:r>
            <a:r>
              <a:rPr lang="en-US" sz="1800" b="0" u="sng" dirty="0" err="1">
                <a:solidFill>
                  <a:srgbClr val="00905A"/>
                </a:solidFill>
                <a:latin typeface="ArialMT"/>
                <a:hlinkClick r:id="rId20"/>
              </a:rPr>
              <a:t>sertraline</a:t>
            </a:r>
            <a:r>
              <a:rPr lang="en-US" sz="1800" b="0" u="sng" dirty="0">
                <a:solidFill>
                  <a:srgbClr val="232323"/>
                </a:solidFill>
                <a:latin typeface="ArialMT"/>
                <a:hlinkClick r:id="rId20"/>
              </a:rPr>
              <a:t> than </a:t>
            </a:r>
            <a:r>
              <a:rPr lang="en-US" sz="1800" b="0" u="sng" dirty="0">
                <a:solidFill>
                  <a:srgbClr val="00905A"/>
                </a:solidFill>
                <a:latin typeface="ArialMT"/>
                <a:hlinkClick r:id="rId5"/>
              </a:rPr>
              <a:t>bupropion</a:t>
            </a:r>
            <a:r>
              <a:rPr lang="en-US" sz="1800" b="0" u="sng" dirty="0">
                <a:solidFill>
                  <a:srgbClr val="232323"/>
                </a:solidFill>
                <a:latin typeface="ArialMT"/>
                <a:hlinkClick r:id="rId5"/>
              </a:rPr>
              <a:t>, </a:t>
            </a:r>
            <a:r>
              <a:rPr lang="en-US" sz="1800" b="0" u="sng" dirty="0" err="1">
                <a:solidFill>
                  <a:srgbClr val="00905A"/>
                </a:solidFill>
                <a:latin typeface="ArialMT"/>
                <a:hlinkClick r:id="rId6"/>
              </a:rPr>
              <a:t>citalopram</a:t>
            </a:r>
            <a:r>
              <a:rPr lang="en-US" sz="1800" b="0" u="sng" dirty="0">
                <a:solidFill>
                  <a:srgbClr val="232323"/>
                </a:solidFill>
                <a:latin typeface="ArialMT"/>
                <a:hlinkClick r:id="rId6"/>
              </a:rPr>
              <a:t>, </a:t>
            </a:r>
            <a:r>
              <a:rPr lang="en-US" sz="1800" b="0" u="sng" dirty="0">
                <a:solidFill>
                  <a:srgbClr val="00905A"/>
                </a:solidFill>
                <a:latin typeface="ArialMT"/>
                <a:hlinkClick r:id="rId21"/>
              </a:rPr>
              <a:t>fluoxetine</a:t>
            </a:r>
            <a:r>
              <a:rPr lang="en-US" sz="1800" b="0" u="sng" dirty="0">
                <a:solidFill>
                  <a:srgbClr val="232323"/>
                </a:solidFill>
                <a:latin typeface="ArialMT"/>
                <a:hlinkClick r:id="rId21"/>
              </a:rPr>
              <a:t>, </a:t>
            </a:r>
            <a:r>
              <a:rPr lang="en-US" sz="1800" b="0" u="sng" dirty="0">
                <a:solidFill>
                  <a:srgbClr val="00905A"/>
                </a:solidFill>
                <a:latin typeface="ArialMT"/>
                <a:hlinkClick r:id="rId22"/>
              </a:rPr>
              <a:t>fluvoxamine</a:t>
            </a:r>
            <a:r>
              <a:rPr lang="en-US" sz="1800" b="0" u="sng" dirty="0">
                <a:solidFill>
                  <a:srgbClr val="232323"/>
                </a:solidFill>
                <a:latin typeface="ArialMT"/>
                <a:hlinkClick r:id="rId22"/>
              </a:rPr>
              <a:t>, </a:t>
            </a:r>
            <a:r>
              <a:rPr lang="en-US" sz="1800" b="0" u="sng" dirty="0" err="1">
                <a:solidFill>
                  <a:srgbClr val="00905A"/>
                </a:solidFill>
                <a:latin typeface="ArialMT"/>
                <a:hlinkClick r:id="rId8"/>
              </a:rPr>
              <a:t>mirtazapine</a:t>
            </a:r>
            <a:r>
              <a:rPr lang="en-US" sz="1800" b="0" u="sng" dirty="0">
                <a:solidFill>
                  <a:srgbClr val="232323"/>
                </a:solidFill>
                <a:latin typeface="ArialMT"/>
                <a:hlinkClick r:id="rId8"/>
              </a:rPr>
              <a:t>, </a:t>
            </a:r>
            <a:r>
              <a:rPr lang="en-US" sz="1800" b="0" u="sng" dirty="0" err="1">
                <a:solidFill>
                  <a:srgbClr val="00905A"/>
                </a:solidFill>
                <a:latin typeface="ArialMT"/>
                <a:hlinkClick r:id="rId23"/>
              </a:rPr>
              <a:t>nefazodone</a:t>
            </a:r>
            <a:r>
              <a:rPr lang="en-US" sz="1800" b="0" u="sng" dirty="0">
                <a:solidFill>
                  <a:srgbClr val="232323"/>
                </a:solidFill>
                <a:latin typeface="ArialMT"/>
                <a:hlinkClick r:id="rId23"/>
              </a:rPr>
              <a:t>, </a:t>
            </a:r>
            <a:r>
              <a:rPr lang="en-US" sz="1800" b="0" u="sng" dirty="0" err="1">
                <a:solidFill>
                  <a:srgbClr val="00905A"/>
                </a:solidFill>
                <a:latin typeface="ArialMT"/>
                <a:hlinkClick r:id="rId24"/>
              </a:rPr>
              <a:t>paroxetine</a:t>
            </a:r>
            <a:r>
              <a:rPr lang="en-US" sz="1800" b="0" u="sng" dirty="0">
                <a:solidFill>
                  <a:srgbClr val="232323"/>
                </a:solidFill>
                <a:latin typeface="ArialMT"/>
                <a:hlinkClick r:id="rId24"/>
              </a:rPr>
              <a:t>, and </a:t>
            </a:r>
            <a:r>
              <a:rPr lang="en-US" sz="1800" b="0" u="sng" dirty="0" err="1">
                <a:solidFill>
                  <a:srgbClr val="00905A"/>
                </a:solidFill>
                <a:latin typeface="ArialMT"/>
                <a:hlinkClick r:id="rId25"/>
              </a:rPr>
              <a:t>venlafaxine</a:t>
            </a:r>
            <a:r>
              <a:rPr lang="en-US" sz="1800" b="0" u="sng" dirty="0">
                <a:solidFill>
                  <a:srgbClr val="232323"/>
                </a:solidFill>
                <a:latin typeface="ArialMT"/>
                <a:hlinkClick r:id="rId25"/>
              </a:rPr>
              <a:t> (16 versus 8 percent of patients).</a:t>
            </a:r>
            <a:r>
              <a:rPr lang="en-US" sz="1800" b="0" u="sng" dirty="0">
                <a:solidFill>
                  <a:srgbClr val="232323"/>
                </a:solidFill>
                <a:latin typeface="TimesNewRomanPSMT"/>
                <a:hlinkClick r:id="rId25"/>
              </a:rPr>
              <a:t>●</a:t>
            </a:r>
            <a:r>
              <a:rPr lang="en-US" sz="1800" b="1" u="sng" dirty="0">
                <a:solidFill>
                  <a:srgbClr val="232323"/>
                </a:solidFill>
                <a:latin typeface="Arial-BoldMT"/>
                <a:hlinkClick r:id="rId25"/>
              </a:rPr>
              <a:t>Nausea and vomiting</a:t>
            </a:r>
            <a:r>
              <a:rPr lang="en-US" sz="1800" b="0" u="sng" dirty="0">
                <a:solidFill>
                  <a:srgbClr val="232323"/>
                </a:solidFill>
                <a:latin typeface="ArialMT"/>
                <a:hlinkClick r:id="rId25"/>
              </a:rPr>
              <a:t> occurs more often with </a:t>
            </a:r>
            <a:r>
              <a:rPr lang="en-US" sz="1800" b="0" u="sng" dirty="0" err="1">
                <a:solidFill>
                  <a:srgbClr val="00905A"/>
                </a:solidFill>
                <a:latin typeface="ArialMT"/>
                <a:hlinkClick r:id="rId25"/>
              </a:rPr>
              <a:t>venlafaxine</a:t>
            </a:r>
            <a:r>
              <a:rPr lang="en-US" sz="1800" b="0" u="sng" dirty="0">
                <a:solidFill>
                  <a:srgbClr val="232323"/>
                </a:solidFill>
                <a:latin typeface="ArialMT"/>
                <a:hlinkClick r:id="rId25"/>
              </a:rPr>
              <a:t> than SSRIs as a class (33 versus 22 percent).</a:t>
            </a:r>
            <a:r>
              <a:rPr lang="en-US" sz="1800" b="0" u="sng" dirty="0">
                <a:solidFill>
                  <a:srgbClr val="232323"/>
                </a:solidFill>
                <a:latin typeface="TimesNewRomanPSMT"/>
                <a:hlinkClick r:id="rId25"/>
              </a:rPr>
              <a:t>●</a:t>
            </a:r>
            <a:r>
              <a:rPr lang="en-US" sz="1800" b="1" u="sng" dirty="0">
                <a:solidFill>
                  <a:srgbClr val="232323"/>
                </a:solidFill>
                <a:latin typeface="Arial-BoldMT"/>
                <a:hlinkClick r:id="rId25"/>
              </a:rPr>
              <a:t>Sexual dysfunction</a:t>
            </a:r>
            <a:r>
              <a:rPr lang="en-US" sz="1800" b="0" u="sng" dirty="0">
                <a:solidFill>
                  <a:srgbClr val="232323"/>
                </a:solidFill>
                <a:latin typeface="ArialMT"/>
                <a:hlinkClick r:id="rId25"/>
              </a:rPr>
              <a:t> occurs less often with </a:t>
            </a:r>
            <a:r>
              <a:rPr lang="en-US" sz="1800" b="0" u="sng" dirty="0">
                <a:solidFill>
                  <a:srgbClr val="00905A"/>
                </a:solidFill>
                <a:latin typeface="ArialMT"/>
                <a:hlinkClick r:id="rId5"/>
              </a:rPr>
              <a:t>bupropion</a:t>
            </a:r>
            <a:r>
              <a:rPr lang="en-US" sz="1800" b="0" u="sng" dirty="0">
                <a:solidFill>
                  <a:srgbClr val="232323"/>
                </a:solidFill>
                <a:latin typeface="ArialMT"/>
                <a:hlinkClick r:id="rId5"/>
              </a:rPr>
              <a:t> than </a:t>
            </a:r>
            <a:r>
              <a:rPr lang="en-US" sz="1800" b="0" u="sng" dirty="0" err="1">
                <a:solidFill>
                  <a:srgbClr val="00905A"/>
                </a:solidFill>
                <a:latin typeface="ArialMT"/>
                <a:hlinkClick r:id="rId7"/>
              </a:rPr>
              <a:t>escitalopram</a:t>
            </a:r>
            <a:r>
              <a:rPr lang="en-US" sz="1800" b="0" u="sng" dirty="0">
                <a:solidFill>
                  <a:srgbClr val="232323"/>
                </a:solidFill>
                <a:latin typeface="ArialMT"/>
                <a:hlinkClick r:id="rId7"/>
              </a:rPr>
              <a:t>, </a:t>
            </a:r>
            <a:r>
              <a:rPr lang="en-US" sz="1800" b="0" u="sng" dirty="0">
                <a:solidFill>
                  <a:srgbClr val="00905A"/>
                </a:solidFill>
                <a:latin typeface="ArialMT"/>
                <a:hlinkClick r:id="rId21"/>
              </a:rPr>
              <a:t>fluoxetine</a:t>
            </a:r>
            <a:r>
              <a:rPr lang="en-US" sz="1800" b="0" u="sng" dirty="0">
                <a:solidFill>
                  <a:srgbClr val="232323"/>
                </a:solidFill>
                <a:latin typeface="ArialMT"/>
                <a:hlinkClick r:id="rId21"/>
              </a:rPr>
              <a:t>, </a:t>
            </a:r>
            <a:r>
              <a:rPr lang="en-US" sz="1800" b="0" u="sng" dirty="0" err="1">
                <a:solidFill>
                  <a:srgbClr val="00905A"/>
                </a:solidFill>
                <a:latin typeface="ArialMT"/>
                <a:hlinkClick r:id="rId24"/>
              </a:rPr>
              <a:t>paroxetine</a:t>
            </a:r>
            <a:r>
              <a:rPr lang="en-US" sz="1800" b="0" u="sng" dirty="0">
                <a:solidFill>
                  <a:srgbClr val="232323"/>
                </a:solidFill>
                <a:latin typeface="ArialMT"/>
                <a:hlinkClick r:id="rId24"/>
              </a:rPr>
              <a:t>, and </a:t>
            </a:r>
            <a:r>
              <a:rPr lang="en-US" sz="1800" b="0" u="sng" dirty="0" err="1">
                <a:solidFill>
                  <a:srgbClr val="00905A"/>
                </a:solidFill>
                <a:latin typeface="ArialMT"/>
                <a:hlinkClick r:id="rId20"/>
              </a:rPr>
              <a:t>sertraline</a:t>
            </a:r>
            <a:r>
              <a:rPr lang="en-US" sz="1800" b="0" u="sng" dirty="0">
                <a:solidFill>
                  <a:srgbClr val="232323"/>
                </a:solidFill>
                <a:latin typeface="ArialMT"/>
                <a:hlinkClick r:id="rId20"/>
              </a:rPr>
              <a:t> (6 versus 16 percent; </a:t>
            </a:r>
            <a:r>
              <a:rPr lang="en-US" sz="1800" b="0" u="sng" dirty="0" err="1">
                <a:solidFill>
                  <a:srgbClr val="232323"/>
                </a:solidFill>
                <a:latin typeface="ArialMT"/>
                <a:hlinkClick r:id="rId20"/>
              </a:rPr>
              <a:t>paroxetine</a:t>
            </a:r>
            <a:r>
              <a:rPr lang="en-US" sz="1800" b="0" u="sng" dirty="0">
                <a:solidFill>
                  <a:srgbClr val="232323"/>
                </a:solidFill>
                <a:latin typeface="ArialMT"/>
                <a:hlinkClick r:id="rId20"/>
              </a:rPr>
              <a:t> is especially problematic). (See </a:t>
            </a:r>
            <a:r>
              <a:rPr lang="en-US" sz="1800" b="0" u="sng" dirty="0">
                <a:solidFill>
                  <a:srgbClr val="00905A"/>
                </a:solidFill>
                <a:latin typeface="ArialMT"/>
                <a:hlinkClick r:id="rId11"/>
              </a:rPr>
              <a:t>"Sexual dysfunction caused by selective serotonin </a:t>
            </a:r>
            <a:r>
              <a:rPr lang="en-US" sz="1800" b="0" u="sng" dirty="0" err="1">
                <a:solidFill>
                  <a:srgbClr val="00905A"/>
                </a:solidFill>
                <a:latin typeface="ArialMT"/>
                <a:hlinkClick r:id="rId11"/>
              </a:rPr>
              <a:t>reuptake</a:t>
            </a:r>
            <a:r>
              <a:rPr lang="en-US" sz="1800" b="0" u="sng" dirty="0">
                <a:solidFill>
                  <a:srgbClr val="00905A"/>
                </a:solidFill>
                <a:latin typeface="ArialMT"/>
                <a:hlinkClick r:id="rId11"/>
              </a:rPr>
              <a:t> inhibitors (SSRIs): Management"</a:t>
            </a:r>
            <a:r>
              <a:rPr lang="en-US" sz="1800" b="0" u="sng" dirty="0">
                <a:solidFill>
                  <a:srgbClr val="232323"/>
                </a:solidFill>
                <a:latin typeface="ArialMT"/>
                <a:hlinkClick r:id="rId11"/>
              </a:rPr>
              <a:t>.)</a:t>
            </a:r>
            <a:r>
              <a:rPr lang="en-US" sz="1800" b="0" u="sng" dirty="0">
                <a:solidFill>
                  <a:srgbClr val="232323"/>
                </a:solidFill>
                <a:latin typeface="TimesNewRomanPSMT"/>
                <a:hlinkClick r:id="rId11"/>
              </a:rPr>
              <a:t>●</a:t>
            </a:r>
            <a:r>
              <a:rPr lang="en-US" sz="1800" b="1" u="sng" dirty="0">
                <a:solidFill>
                  <a:srgbClr val="232323"/>
                </a:solidFill>
                <a:latin typeface="Arial-BoldMT"/>
                <a:hlinkClick r:id="rId11"/>
              </a:rPr>
              <a:t>Somnolence</a:t>
            </a:r>
            <a:r>
              <a:rPr lang="en-US" sz="1800" b="0" u="sng" dirty="0">
                <a:solidFill>
                  <a:srgbClr val="232323"/>
                </a:solidFill>
                <a:latin typeface="ArialMT"/>
                <a:hlinkClick r:id="rId11"/>
              </a:rPr>
              <a:t> occurs more often with </a:t>
            </a:r>
            <a:r>
              <a:rPr lang="en-US" sz="1800" b="0" u="sng" dirty="0" err="1">
                <a:solidFill>
                  <a:srgbClr val="00905A"/>
                </a:solidFill>
                <a:latin typeface="ArialMT"/>
                <a:hlinkClick r:id="rId26"/>
              </a:rPr>
              <a:t>trazodone</a:t>
            </a:r>
            <a:r>
              <a:rPr lang="en-US" sz="1800" b="0" u="sng" dirty="0">
                <a:solidFill>
                  <a:srgbClr val="232323"/>
                </a:solidFill>
                <a:latin typeface="ArialMT"/>
                <a:hlinkClick r:id="rId26"/>
              </a:rPr>
              <a:t> than </a:t>
            </a:r>
            <a:r>
              <a:rPr lang="en-US" sz="1800" b="0" u="sng" dirty="0">
                <a:solidFill>
                  <a:srgbClr val="00905A"/>
                </a:solidFill>
                <a:latin typeface="ArialMT"/>
                <a:hlinkClick r:id="rId5"/>
              </a:rPr>
              <a:t>bupropion</a:t>
            </a:r>
            <a:r>
              <a:rPr lang="en-US" sz="1800" b="0" u="sng" dirty="0">
                <a:solidFill>
                  <a:srgbClr val="232323"/>
                </a:solidFill>
                <a:latin typeface="ArialMT"/>
                <a:hlinkClick r:id="rId5"/>
              </a:rPr>
              <a:t>, </a:t>
            </a:r>
            <a:r>
              <a:rPr lang="en-US" sz="1800" b="0" u="sng" dirty="0">
                <a:solidFill>
                  <a:srgbClr val="00905A"/>
                </a:solidFill>
                <a:latin typeface="ArialMT"/>
                <a:hlinkClick r:id="rId21"/>
              </a:rPr>
              <a:t>fluoxetine</a:t>
            </a:r>
            <a:r>
              <a:rPr lang="en-US" sz="1800" b="0" u="sng" dirty="0">
                <a:solidFill>
                  <a:srgbClr val="232323"/>
                </a:solidFill>
                <a:latin typeface="ArialMT"/>
                <a:hlinkClick r:id="rId21"/>
              </a:rPr>
              <a:t>, </a:t>
            </a:r>
            <a:r>
              <a:rPr lang="en-US" sz="1800" b="0" u="sng" dirty="0" err="1">
                <a:solidFill>
                  <a:srgbClr val="00905A"/>
                </a:solidFill>
                <a:latin typeface="ArialMT"/>
                <a:hlinkClick r:id="rId8"/>
              </a:rPr>
              <a:t>mirtazapine</a:t>
            </a:r>
            <a:r>
              <a:rPr lang="en-US" sz="1800" b="0" u="sng" dirty="0">
                <a:solidFill>
                  <a:srgbClr val="232323"/>
                </a:solidFill>
                <a:latin typeface="ArialMT"/>
                <a:hlinkClick r:id="rId8"/>
              </a:rPr>
              <a:t>, </a:t>
            </a:r>
            <a:r>
              <a:rPr lang="en-US" sz="1800" b="0" u="sng" dirty="0" err="1">
                <a:solidFill>
                  <a:srgbClr val="00905A"/>
                </a:solidFill>
                <a:latin typeface="ArialMT"/>
                <a:hlinkClick r:id="rId24"/>
              </a:rPr>
              <a:t>paroxetine</a:t>
            </a:r>
            <a:r>
              <a:rPr lang="en-US" sz="1800" b="0" u="sng" dirty="0">
                <a:solidFill>
                  <a:srgbClr val="232323"/>
                </a:solidFill>
                <a:latin typeface="ArialMT"/>
                <a:hlinkClick r:id="rId24"/>
              </a:rPr>
              <a:t>, and </a:t>
            </a:r>
            <a:r>
              <a:rPr lang="en-US" sz="1800" b="0" u="sng" dirty="0" err="1">
                <a:solidFill>
                  <a:srgbClr val="00905A"/>
                </a:solidFill>
                <a:latin typeface="ArialMT"/>
                <a:hlinkClick r:id="rId25"/>
              </a:rPr>
              <a:t>venlafaxine</a:t>
            </a:r>
            <a:r>
              <a:rPr lang="en-US" sz="1800" b="0" u="sng" dirty="0">
                <a:solidFill>
                  <a:srgbClr val="232323"/>
                </a:solidFill>
                <a:latin typeface="ArialMT"/>
                <a:hlinkClick r:id="rId25"/>
              </a:rPr>
              <a:t> (42 versus 25 percent).</a:t>
            </a:r>
            <a:r>
              <a:rPr lang="en-US" sz="1800" b="0" u="sng" dirty="0">
                <a:solidFill>
                  <a:srgbClr val="232323"/>
                </a:solidFill>
                <a:latin typeface="TimesNewRomanPSMT"/>
                <a:hlinkClick r:id="rId25"/>
              </a:rPr>
              <a:t>●</a:t>
            </a:r>
            <a:r>
              <a:rPr lang="en-US" sz="1800" b="1" u="sng" dirty="0">
                <a:solidFill>
                  <a:srgbClr val="232323"/>
                </a:solidFill>
                <a:latin typeface="Arial-BoldMT"/>
                <a:hlinkClick r:id="rId25"/>
              </a:rPr>
              <a:t>Weight gain</a:t>
            </a:r>
            <a:r>
              <a:rPr lang="en-US" sz="1800" b="0" u="sng" dirty="0">
                <a:solidFill>
                  <a:srgbClr val="232323"/>
                </a:solidFill>
                <a:latin typeface="ArialMT"/>
                <a:hlinkClick r:id="rId25"/>
              </a:rPr>
              <a:t> is greater with </a:t>
            </a:r>
            <a:r>
              <a:rPr lang="en-US" sz="1800" b="0" u="sng" dirty="0" err="1">
                <a:solidFill>
                  <a:srgbClr val="00905A"/>
                </a:solidFill>
                <a:latin typeface="ArialMT"/>
                <a:hlinkClick r:id="rId8"/>
              </a:rPr>
              <a:t>mirtazapine</a:t>
            </a:r>
            <a:r>
              <a:rPr lang="en-US" sz="1800" b="0" u="sng" dirty="0">
                <a:solidFill>
                  <a:srgbClr val="232323"/>
                </a:solidFill>
                <a:latin typeface="ArialMT"/>
                <a:hlinkClick r:id="rId8"/>
              </a:rPr>
              <a:t> (0.8 to 3.0 kg after six to eight weeks of treatment) than </a:t>
            </a:r>
            <a:r>
              <a:rPr lang="en-US" sz="1800" b="0" u="sng" dirty="0">
                <a:solidFill>
                  <a:srgbClr val="00905A"/>
                </a:solidFill>
                <a:latin typeface="ArialMT"/>
                <a:hlinkClick r:id="rId21"/>
              </a:rPr>
              <a:t>fluoxetine</a:t>
            </a:r>
            <a:r>
              <a:rPr lang="en-US" sz="1800" b="0" u="sng" dirty="0">
                <a:solidFill>
                  <a:srgbClr val="232323"/>
                </a:solidFill>
                <a:latin typeface="ArialMT"/>
                <a:hlinkClick r:id="rId21"/>
              </a:rPr>
              <a:t>, </a:t>
            </a:r>
            <a:r>
              <a:rPr lang="en-US" sz="1800" b="0" u="sng" dirty="0" err="1">
                <a:solidFill>
                  <a:srgbClr val="00905A"/>
                </a:solidFill>
                <a:latin typeface="ArialMT"/>
                <a:hlinkClick r:id="rId24"/>
              </a:rPr>
              <a:t>paroxetine</a:t>
            </a:r>
            <a:r>
              <a:rPr lang="en-US" sz="1800" b="0" u="sng" dirty="0">
                <a:solidFill>
                  <a:srgbClr val="232323"/>
                </a:solidFill>
                <a:latin typeface="ArialMT"/>
                <a:hlinkClick r:id="rId24"/>
              </a:rPr>
              <a:t>, </a:t>
            </a:r>
            <a:r>
              <a:rPr lang="en-US" sz="1800" b="0" u="sng" dirty="0" err="1">
                <a:solidFill>
                  <a:srgbClr val="00905A"/>
                </a:solidFill>
                <a:latin typeface="ArialMT"/>
                <a:hlinkClick r:id="rId26"/>
              </a:rPr>
              <a:t>trazodone</a:t>
            </a:r>
            <a:r>
              <a:rPr lang="en-US" sz="1800" b="0" u="sng" dirty="0">
                <a:solidFill>
                  <a:srgbClr val="232323"/>
                </a:solidFill>
                <a:latin typeface="ArialMT"/>
                <a:hlinkClick r:id="rId26"/>
              </a:rPr>
              <a:t>, and </a:t>
            </a:r>
            <a:r>
              <a:rPr lang="en-US" sz="1800" b="0" u="sng" dirty="0" err="1">
                <a:solidFill>
                  <a:srgbClr val="00905A"/>
                </a:solidFill>
                <a:latin typeface="ArialMT"/>
                <a:hlinkClick r:id="rId25"/>
              </a:rPr>
              <a:t>venlafaxine</a:t>
            </a:r>
            <a:r>
              <a:rPr lang="en-US" sz="1800" b="0" u="sng" dirty="0">
                <a:solidFill>
                  <a:srgbClr val="232323"/>
                </a:solidFill>
                <a:latin typeface="ArialMT"/>
                <a:hlinkClick r:id="rId25"/>
              </a:rPr>
              <a:t>.</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32</a:t>
            </a:fld>
            <a:endParaRPr lang="en-US"/>
          </a:p>
        </p:txBody>
      </p:sp>
    </p:spTree>
    <p:extLst>
      <p:ext uri="{BB962C8B-B14F-4D97-AF65-F5344CB8AC3E}">
        <p14:creationId xmlns:p14="http://schemas.microsoft.com/office/powerpoint/2010/main" val="404220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BoldMT"/>
                <a:hlinkClick r:id="rId3">
                  <a:extLst>
                    <a:ext uri="{A12FA001-AC4F-418D-AE19-62706E023703}">
                      <ahyp:hlinkClr xmlns:ahyp="http://schemas.microsoft.com/office/drawing/2018/hyperlinkcolor" val="tx"/>
                    </a:ext>
                  </a:extLst>
                </a:hlinkClick>
              </a:rPr>
              <a:t>Diarrhea</a:t>
            </a:r>
            <a:r>
              <a:rPr lang="en-US" sz="1200" b="0" u="sng" dirty="0">
                <a:latin typeface="ArialMT"/>
                <a:hlinkClick r:id="rId3">
                  <a:extLst>
                    <a:ext uri="{A12FA001-AC4F-418D-AE19-62706E023703}">
                      <ahyp:hlinkClr xmlns:ahyp="http://schemas.microsoft.com/office/drawing/2018/hyperlinkcolor" val="tx"/>
                    </a:ext>
                  </a:extLst>
                </a:hlinkClick>
              </a:rPr>
              <a:t> occurs more often with </a:t>
            </a:r>
            <a:r>
              <a:rPr lang="en-US" sz="1200" b="0" u="sng" dirty="0" err="1">
                <a:latin typeface="ArialMT"/>
                <a:hlinkClick r:id="rId4">
                  <a:extLst>
                    <a:ext uri="{A12FA001-AC4F-418D-AE19-62706E023703}">
                      <ahyp:hlinkClr xmlns:ahyp="http://schemas.microsoft.com/office/drawing/2018/hyperlinkcolor" val="tx"/>
                    </a:ext>
                  </a:extLst>
                </a:hlinkClick>
              </a:rPr>
              <a:t>sertraline</a:t>
            </a:r>
            <a:r>
              <a:rPr lang="en-US" sz="1200" b="0" u="sng" dirty="0">
                <a:latin typeface="ArialMT"/>
                <a:hlinkClick r:id="rId4">
                  <a:extLst>
                    <a:ext uri="{A12FA001-AC4F-418D-AE19-62706E023703}">
                      <ahyp:hlinkClr xmlns:ahyp="http://schemas.microsoft.com/office/drawing/2018/hyperlinkcolor" val="tx"/>
                    </a:ext>
                  </a:extLst>
                </a:hlinkClick>
              </a:rPr>
              <a:t> than </a:t>
            </a:r>
            <a:r>
              <a:rPr lang="en-US" sz="1200" b="0" u="sng" dirty="0">
                <a:latin typeface="ArialMT"/>
                <a:hlinkClick r:id="rId5">
                  <a:extLst>
                    <a:ext uri="{A12FA001-AC4F-418D-AE19-62706E023703}">
                      <ahyp:hlinkClr xmlns:ahyp="http://schemas.microsoft.com/office/drawing/2018/hyperlinkcolor" val="tx"/>
                    </a:ext>
                  </a:extLst>
                </a:hlinkClick>
              </a:rPr>
              <a:t>bupropion, </a:t>
            </a:r>
            <a:r>
              <a:rPr lang="en-US" sz="1200" b="0" u="sng" dirty="0" err="1">
                <a:latin typeface="ArialMT"/>
                <a:hlinkClick r:id="rId6">
                  <a:extLst>
                    <a:ext uri="{A12FA001-AC4F-418D-AE19-62706E023703}">
                      <ahyp:hlinkClr xmlns:ahyp="http://schemas.microsoft.com/office/drawing/2018/hyperlinkcolor" val="tx"/>
                    </a:ext>
                  </a:extLst>
                </a:hlinkClick>
              </a:rPr>
              <a:t>citalopram</a:t>
            </a:r>
            <a:r>
              <a:rPr lang="en-US" sz="1200" b="0" u="sng" dirty="0">
                <a:latin typeface="ArialMT"/>
                <a:hlinkClick r:id="rId6">
                  <a:extLst>
                    <a:ext uri="{A12FA001-AC4F-418D-AE19-62706E023703}">
                      <ahyp:hlinkClr xmlns:ahyp="http://schemas.microsoft.com/office/drawing/2018/hyperlinkcolor" val="tx"/>
                    </a:ext>
                  </a:extLst>
                </a:hlinkClick>
              </a:rPr>
              <a:t>, </a:t>
            </a:r>
            <a:r>
              <a:rPr lang="en-US" sz="1200" b="0" u="sng" dirty="0">
                <a:latin typeface="ArialMT"/>
                <a:hlinkClick r:id="rId7">
                  <a:extLst>
                    <a:ext uri="{A12FA001-AC4F-418D-AE19-62706E023703}">
                      <ahyp:hlinkClr xmlns:ahyp="http://schemas.microsoft.com/office/drawing/2018/hyperlinkcolor" val="tx"/>
                    </a:ext>
                  </a:extLst>
                </a:hlinkClick>
              </a:rPr>
              <a:t>fluoxetine, </a:t>
            </a:r>
            <a:r>
              <a:rPr lang="en-US" sz="1200" b="0" u="sng" dirty="0">
                <a:latin typeface="ArialMT"/>
                <a:hlinkClick r:id="rId8">
                  <a:extLst>
                    <a:ext uri="{A12FA001-AC4F-418D-AE19-62706E023703}">
                      <ahyp:hlinkClr xmlns:ahyp="http://schemas.microsoft.com/office/drawing/2018/hyperlinkcolor" val="tx"/>
                    </a:ext>
                  </a:extLst>
                </a:hlinkClick>
              </a:rPr>
              <a:t>fluvoxamine, </a:t>
            </a:r>
            <a:r>
              <a:rPr lang="en-US" sz="1200" b="0" u="sng" dirty="0" err="1">
                <a:latin typeface="ArialMT"/>
                <a:hlinkClick r:id="rId9">
                  <a:extLst>
                    <a:ext uri="{A12FA001-AC4F-418D-AE19-62706E023703}">
                      <ahyp:hlinkClr xmlns:ahyp="http://schemas.microsoft.com/office/drawing/2018/hyperlinkcolor" val="tx"/>
                    </a:ext>
                  </a:extLst>
                </a:hlinkClick>
              </a:rPr>
              <a:t>mirtazapine</a:t>
            </a:r>
            <a:r>
              <a:rPr lang="en-US" sz="1200" b="0" u="sng" dirty="0">
                <a:latin typeface="ArialMT"/>
                <a:hlinkClick r:id="rId9">
                  <a:extLst>
                    <a:ext uri="{A12FA001-AC4F-418D-AE19-62706E023703}">
                      <ahyp:hlinkClr xmlns:ahyp="http://schemas.microsoft.com/office/drawing/2018/hyperlinkcolor" val="tx"/>
                    </a:ext>
                  </a:extLst>
                </a:hlinkClick>
              </a:rPr>
              <a:t>, </a:t>
            </a:r>
            <a:r>
              <a:rPr lang="en-US" sz="1200" b="0" u="sng" dirty="0" err="1">
                <a:latin typeface="ArialMT"/>
                <a:hlinkClick r:id="rId10">
                  <a:extLst>
                    <a:ext uri="{A12FA001-AC4F-418D-AE19-62706E023703}">
                      <ahyp:hlinkClr xmlns:ahyp="http://schemas.microsoft.com/office/drawing/2018/hyperlinkcolor" val="tx"/>
                    </a:ext>
                  </a:extLst>
                </a:hlinkClick>
              </a:rPr>
              <a:t>nefazodone</a:t>
            </a:r>
            <a:r>
              <a:rPr lang="en-US" sz="1200" b="0" u="sng" dirty="0">
                <a:latin typeface="ArialMT"/>
                <a:hlinkClick r:id="rId10">
                  <a:extLst>
                    <a:ext uri="{A12FA001-AC4F-418D-AE19-62706E023703}">
                      <ahyp:hlinkClr xmlns:ahyp="http://schemas.microsoft.com/office/drawing/2018/hyperlinkcolor" val="tx"/>
                    </a:ext>
                  </a:extLst>
                </a:hlinkClick>
              </a:rPr>
              <a:t>, </a:t>
            </a:r>
            <a:r>
              <a:rPr lang="en-US" sz="1200" b="0" u="sng" dirty="0" err="1">
                <a:latin typeface="ArialMT"/>
                <a:hlinkClick r:id="rId11">
                  <a:extLst>
                    <a:ext uri="{A12FA001-AC4F-418D-AE19-62706E023703}">
                      <ahyp:hlinkClr xmlns:ahyp="http://schemas.microsoft.com/office/drawing/2018/hyperlinkcolor" val="tx"/>
                    </a:ext>
                  </a:extLst>
                </a:hlinkClick>
              </a:rPr>
              <a:t>paroxetine</a:t>
            </a:r>
            <a:r>
              <a:rPr lang="en-US" sz="1200" b="0" u="sng" dirty="0">
                <a:latin typeface="ArialMT"/>
                <a:hlinkClick r:id="rId11">
                  <a:extLst>
                    <a:ext uri="{A12FA001-AC4F-418D-AE19-62706E023703}">
                      <ahyp:hlinkClr xmlns:ahyp="http://schemas.microsoft.com/office/drawing/2018/hyperlinkcolor" val="tx"/>
                    </a:ext>
                  </a:extLst>
                </a:hlinkClick>
              </a:rPr>
              <a:t>, and </a:t>
            </a:r>
            <a:r>
              <a:rPr lang="en-US" sz="1200" b="0" u="sng" dirty="0" err="1">
                <a:latin typeface="ArialMT"/>
                <a:hlinkClick r:id="rId12">
                  <a:extLst>
                    <a:ext uri="{A12FA001-AC4F-418D-AE19-62706E023703}">
                      <ahyp:hlinkClr xmlns:ahyp="http://schemas.microsoft.com/office/drawing/2018/hyperlinkcolor" val="tx"/>
                    </a:ext>
                  </a:extLst>
                </a:hlinkClick>
              </a:rPr>
              <a:t>venlafaxine</a:t>
            </a:r>
            <a:r>
              <a:rPr lang="en-US" sz="1200" b="0" u="sng" dirty="0">
                <a:latin typeface="ArialMT"/>
                <a:hlinkClick r:id="rId12">
                  <a:extLst>
                    <a:ext uri="{A12FA001-AC4F-418D-AE19-62706E023703}">
                      <ahyp:hlinkClr xmlns:ahyp="http://schemas.microsoft.com/office/drawing/2018/hyperlinkcolor" val="tx"/>
                    </a:ext>
                  </a:extLst>
                </a:hlinkClick>
              </a:rPr>
              <a:t> (16 versus 8 percent of patients)</a:t>
            </a:r>
          </a:p>
          <a:p>
            <a:r>
              <a:rPr lang="en-US" sz="1200" b="0" u="sng" dirty="0">
                <a:latin typeface="ArialMT"/>
                <a:hlinkClick r:id="rId12">
                  <a:extLst>
                    <a:ext uri="{A12FA001-AC4F-418D-AE19-62706E023703}">
                      <ahyp:hlinkClr xmlns:ahyp="http://schemas.microsoft.com/office/drawing/2018/hyperlinkcolor" val="tx"/>
                    </a:ext>
                  </a:extLst>
                </a:hlinkClick>
              </a:rPr>
              <a:t>.</a:t>
            </a:r>
            <a:r>
              <a:rPr lang="en-US" sz="1200" b="0" u="sng" dirty="0">
                <a:latin typeface="TimesNewRomanPSMT"/>
                <a:hlinkClick r:id="rId12">
                  <a:extLst>
                    <a:ext uri="{A12FA001-AC4F-418D-AE19-62706E023703}">
                      <ahyp:hlinkClr xmlns:ahyp="http://schemas.microsoft.com/office/drawing/2018/hyperlinkcolor" val="tx"/>
                    </a:ext>
                  </a:extLst>
                </a:hlinkClick>
              </a:rPr>
              <a:t>●</a:t>
            </a:r>
            <a:r>
              <a:rPr lang="en-US" sz="1200" b="1" u="sng" dirty="0">
                <a:latin typeface="Arial-BoldMT"/>
                <a:hlinkClick r:id="rId12">
                  <a:extLst>
                    <a:ext uri="{A12FA001-AC4F-418D-AE19-62706E023703}">
                      <ahyp:hlinkClr xmlns:ahyp="http://schemas.microsoft.com/office/drawing/2018/hyperlinkcolor" val="tx"/>
                    </a:ext>
                  </a:extLst>
                </a:hlinkClick>
              </a:rPr>
              <a:t>Nausea and vomiting</a:t>
            </a:r>
            <a:r>
              <a:rPr lang="en-US" sz="1200" b="0" u="sng" dirty="0">
                <a:latin typeface="ArialMT"/>
                <a:hlinkClick r:id="rId12">
                  <a:extLst>
                    <a:ext uri="{A12FA001-AC4F-418D-AE19-62706E023703}">
                      <ahyp:hlinkClr xmlns:ahyp="http://schemas.microsoft.com/office/drawing/2018/hyperlinkcolor" val="tx"/>
                    </a:ext>
                  </a:extLst>
                </a:hlinkClick>
              </a:rPr>
              <a:t> occurs more often with </a:t>
            </a:r>
            <a:r>
              <a:rPr lang="en-US" sz="1200" b="0" u="sng" dirty="0" err="1">
                <a:latin typeface="ArialMT"/>
                <a:hlinkClick r:id="rId12">
                  <a:extLst>
                    <a:ext uri="{A12FA001-AC4F-418D-AE19-62706E023703}">
                      <ahyp:hlinkClr xmlns:ahyp="http://schemas.microsoft.com/office/drawing/2018/hyperlinkcolor" val="tx"/>
                    </a:ext>
                  </a:extLst>
                </a:hlinkClick>
              </a:rPr>
              <a:t>venlafaxine</a:t>
            </a:r>
            <a:r>
              <a:rPr lang="en-US" sz="1200" b="0" u="sng" dirty="0">
                <a:latin typeface="ArialMT"/>
                <a:hlinkClick r:id="rId12">
                  <a:extLst>
                    <a:ext uri="{A12FA001-AC4F-418D-AE19-62706E023703}">
                      <ahyp:hlinkClr xmlns:ahyp="http://schemas.microsoft.com/office/drawing/2018/hyperlinkcolor" val="tx"/>
                    </a:ext>
                  </a:extLst>
                </a:hlinkClick>
              </a:rPr>
              <a:t> than SSRIs as a class (33 versus 22 percent).</a:t>
            </a:r>
          </a:p>
          <a:p>
            <a:r>
              <a:rPr lang="en-US" sz="1200" b="0" u="sng" dirty="0">
                <a:latin typeface="TimesNewRomanPSMT"/>
                <a:hlinkClick r:id="rId12">
                  <a:extLst>
                    <a:ext uri="{A12FA001-AC4F-418D-AE19-62706E023703}">
                      <ahyp:hlinkClr xmlns:ahyp="http://schemas.microsoft.com/office/drawing/2018/hyperlinkcolor" val="tx"/>
                    </a:ext>
                  </a:extLst>
                </a:hlinkClick>
              </a:rPr>
              <a:t>●</a:t>
            </a:r>
            <a:r>
              <a:rPr lang="en-US" sz="1200" b="1" u="sng" dirty="0">
                <a:latin typeface="Arial-BoldMT"/>
                <a:hlinkClick r:id="rId12">
                  <a:extLst>
                    <a:ext uri="{A12FA001-AC4F-418D-AE19-62706E023703}">
                      <ahyp:hlinkClr xmlns:ahyp="http://schemas.microsoft.com/office/drawing/2018/hyperlinkcolor" val="tx"/>
                    </a:ext>
                  </a:extLst>
                </a:hlinkClick>
              </a:rPr>
              <a:t>Sexual dysfunction</a:t>
            </a:r>
            <a:r>
              <a:rPr lang="en-US" sz="1200" b="0" u="sng" dirty="0">
                <a:latin typeface="ArialMT"/>
                <a:hlinkClick r:id="rId12">
                  <a:extLst>
                    <a:ext uri="{A12FA001-AC4F-418D-AE19-62706E023703}">
                      <ahyp:hlinkClr xmlns:ahyp="http://schemas.microsoft.com/office/drawing/2018/hyperlinkcolor" val="tx"/>
                    </a:ext>
                  </a:extLst>
                </a:hlinkClick>
              </a:rPr>
              <a:t> occurs less often with </a:t>
            </a:r>
            <a:r>
              <a:rPr lang="en-US" sz="1200" b="0" u="sng" dirty="0">
                <a:latin typeface="ArialMT"/>
                <a:hlinkClick r:id="rId5">
                  <a:extLst>
                    <a:ext uri="{A12FA001-AC4F-418D-AE19-62706E023703}">
                      <ahyp:hlinkClr xmlns:ahyp="http://schemas.microsoft.com/office/drawing/2018/hyperlinkcolor" val="tx"/>
                    </a:ext>
                  </a:extLst>
                </a:hlinkClick>
              </a:rPr>
              <a:t>bupropion than </a:t>
            </a:r>
            <a:r>
              <a:rPr lang="en-US" sz="1200" b="0" u="sng" dirty="0" err="1">
                <a:latin typeface="ArialMT"/>
                <a:hlinkClick r:id="rId13">
                  <a:extLst>
                    <a:ext uri="{A12FA001-AC4F-418D-AE19-62706E023703}">
                      <ahyp:hlinkClr xmlns:ahyp="http://schemas.microsoft.com/office/drawing/2018/hyperlinkcolor" val="tx"/>
                    </a:ext>
                  </a:extLst>
                </a:hlinkClick>
              </a:rPr>
              <a:t>escitalopram</a:t>
            </a:r>
            <a:r>
              <a:rPr lang="en-US" sz="1200" b="0" u="sng" dirty="0">
                <a:latin typeface="ArialMT"/>
                <a:hlinkClick r:id="rId13">
                  <a:extLst>
                    <a:ext uri="{A12FA001-AC4F-418D-AE19-62706E023703}">
                      <ahyp:hlinkClr xmlns:ahyp="http://schemas.microsoft.com/office/drawing/2018/hyperlinkcolor" val="tx"/>
                    </a:ext>
                  </a:extLst>
                </a:hlinkClick>
              </a:rPr>
              <a:t>, </a:t>
            </a:r>
            <a:r>
              <a:rPr lang="en-US" sz="1200" b="0" u="sng" dirty="0">
                <a:latin typeface="ArialMT"/>
                <a:hlinkClick r:id="rId7">
                  <a:extLst>
                    <a:ext uri="{A12FA001-AC4F-418D-AE19-62706E023703}">
                      <ahyp:hlinkClr xmlns:ahyp="http://schemas.microsoft.com/office/drawing/2018/hyperlinkcolor" val="tx"/>
                    </a:ext>
                  </a:extLst>
                </a:hlinkClick>
              </a:rPr>
              <a:t>fluoxetine, </a:t>
            </a:r>
            <a:r>
              <a:rPr lang="en-US" sz="1200" b="0" u="sng" dirty="0" err="1">
                <a:latin typeface="ArialMT"/>
                <a:hlinkClick r:id="rId11">
                  <a:extLst>
                    <a:ext uri="{A12FA001-AC4F-418D-AE19-62706E023703}">
                      <ahyp:hlinkClr xmlns:ahyp="http://schemas.microsoft.com/office/drawing/2018/hyperlinkcolor" val="tx"/>
                    </a:ext>
                  </a:extLst>
                </a:hlinkClick>
              </a:rPr>
              <a:t>paroxetine</a:t>
            </a:r>
            <a:r>
              <a:rPr lang="en-US" sz="1200" b="0" u="sng" dirty="0">
                <a:latin typeface="ArialMT"/>
                <a:hlinkClick r:id="rId11">
                  <a:extLst>
                    <a:ext uri="{A12FA001-AC4F-418D-AE19-62706E023703}">
                      <ahyp:hlinkClr xmlns:ahyp="http://schemas.microsoft.com/office/drawing/2018/hyperlinkcolor" val="tx"/>
                    </a:ext>
                  </a:extLst>
                </a:hlinkClick>
              </a:rPr>
              <a:t>, and </a:t>
            </a:r>
            <a:r>
              <a:rPr lang="en-US" sz="1200" b="0" u="sng" dirty="0" err="1">
                <a:latin typeface="ArialMT"/>
                <a:hlinkClick r:id="rId4">
                  <a:extLst>
                    <a:ext uri="{A12FA001-AC4F-418D-AE19-62706E023703}">
                      <ahyp:hlinkClr xmlns:ahyp="http://schemas.microsoft.com/office/drawing/2018/hyperlinkcolor" val="tx"/>
                    </a:ext>
                  </a:extLst>
                </a:hlinkClick>
              </a:rPr>
              <a:t>sertraline</a:t>
            </a:r>
            <a:r>
              <a:rPr lang="en-US" sz="1200" b="0" u="sng" dirty="0">
                <a:latin typeface="ArialMT"/>
                <a:hlinkClick r:id="rId4">
                  <a:extLst>
                    <a:ext uri="{A12FA001-AC4F-418D-AE19-62706E023703}">
                      <ahyp:hlinkClr xmlns:ahyp="http://schemas.microsoft.com/office/drawing/2018/hyperlinkcolor" val="tx"/>
                    </a:ext>
                  </a:extLst>
                </a:hlinkClick>
              </a:rPr>
              <a:t> (6 versus 16 percent; </a:t>
            </a:r>
            <a:r>
              <a:rPr lang="en-US" sz="1200" b="0" u="sng" dirty="0" err="1">
                <a:latin typeface="ArialMT"/>
                <a:hlinkClick r:id="rId4">
                  <a:extLst>
                    <a:ext uri="{A12FA001-AC4F-418D-AE19-62706E023703}">
                      <ahyp:hlinkClr xmlns:ahyp="http://schemas.microsoft.com/office/drawing/2018/hyperlinkcolor" val="tx"/>
                    </a:ext>
                  </a:extLst>
                </a:hlinkClick>
              </a:rPr>
              <a:t>paroxetine</a:t>
            </a:r>
            <a:r>
              <a:rPr lang="en-US" sz="1200" b="0" u="sng" dirty="0">
                <a:latin typeface="ArialMT"/>
                <a:hlinkClick r:id="rId4">
                  <a:extLst>
                    <a:ext uri="{A12FA001-AC4F-418D-AE19-62706E023703}">
                      <ahyp:hlinkClr xmlns:ahyp="http://schemas.microsoft.com/office/drawing/2018/hyperlinkcolor" val="tx"/>
                    </a:ext>
                  </a:extLst>
                </a:hlinkClick>
              </a:rPr>
              <a:t> is especially problematic). (See </a:t>
            </a:r>
            <a:r>
              <a:rPr lang="en-US" sz="1200" b="0" u="sng" dirty="0">
                <a:latin typeface="ArialMT"/>
                <a:hlinkClick r:id="rId14">
                  <a:extLst>
                    <a:ext uri="{A12FA001-AC4F-418D-AE19-62706E023703}">
                      <ahyp:hlinkClr xmlns:ahyp="http://schemas.microsoft.com/office/drawing/2018/hyperlinkcolor" val="tx"/>
                    </a:ext>
                  </a:extLst>
                </a:hlinkClick>
              </a:rPr>
              <a:t>"Sexual dysfunction caused by selective serotonin </a:t>
            </a:r>
            <a:r>
              <a:rPr lang="en-US" sz="1200" b="0" u="sng" dirty="0" err="1">
                <a:latin typeface="ArialMT"/>
                <a:hlinkClick r:id="rId14">
                  <a:extLst>
                    <a:ext uri="{A12FA001-AC4F-418D-AE19-62706E023703}">
                      <ahyp:hlinkClr xmlns:ahyp="http://schemas.microsoft.com/office/drawing/2018/hyperlinkcolor" val="tx"/>
                    </a:ext>
                  </a:extLst>
                </a:hlinkClick>
              </a:rPr>
              <a:t>reuptake</a:t>
            </a:r>
            <a:r>
              <a:rPr lang="en-US" sz="1200" b="0" u="sng" dirty="0">
                <a:latin typeface="ArialMT"/>
                <a:hlinkClick r:id="rId14">
                  <a:extLst>
                    <a:ext uri="{A12FA001-AC4F-418D-AE19-62706E023703}">
                      <ahyp:hlinkClr xmlns:ahyp="http://schemas.microsoft.com/office/drawing/2018/hyperlinkcolor" val="tx"/>
                    </a:ext>
                  </a:extLst>
                </a:hlinkClick>
              </a:rPr>
              <a:t> inhibitors (SSRIs): Management".)</a:t>
            </a:r>
          </a:p>
          <a:p>
            <a:r>
              <a:rPr lang="en-US" sz="1200" b="0" u="sng" dirty="0">
                <a:latin typeface="TimesNewRomanPSMT"/>
                <a:hlinkClick r:id="rId14">
                  <a:extLst>
                    <a:ext uri="{A12FA001-AC4F-418D-AE19-62706E023703}">
                      <ahyp:hlinkClr xmlns:ahyp="http://schemas.microsoft.com/office/drawing/2018/hyperlinkcolor" val="tx"/>
                    </a:ext>
                  </a:extLst>
                </a:hlinkClick>
              </a:rPr>
              <a:t>●</a:t>
            </a:r>
            <a:r>
              <a:rPr lang="en-US" sz="1200" b="1" u="sng" dirty="0">
                <a:latin typeface="Arial-BoldMT"/>
                <a:hlinkClick r:id="rId14">
                  <a:extLst>
                    <a:ext uri="{A12FA001-AC4F-418D-AE19-62706E023703}">
                      <ahyp:hlinkClr xmlns:ahyp="http://schemas.microsoft.com/office/drawing/2018/hyperlinkcolor" val="tx"/>
                    </a:ext>
                  </a:extLst>
                </a:hlinkClick>
              </a:rPr>
              <a:t>Somnolence</a:t>
            </a:r>
            <a:r>
              <a:rPr lang="en-US" sz="1200" b="0" u="sng" dirty="0">
                <a:latin typeface="ArialMT"/>
                <a:hlinkClick r:id="rId14">
                  <a:extLst>
                    <a:ext uri="{A12FA001-AC4F-418D-AE19-62706E023703}">
                      <ahyp:hlinkClr xmlns:ahyp="http://schemas.microsoft.com/office/drawing/2018/hyperlinkcolor" val="tx"/>
                    </a:ext>
                  </a:extLst>
                </a:hlinkClick>
              </a:rPr>
              <a:t> occurs more often with </a:t>
            </a:r>
            <a:r>
              <a:rPr lang="en-US" sz="1200" b="0" u="sng" dirty="0" err="1">
                <a:latin typeface="ArialMT"/>
                <a:hlinkClick r:id="rId15">
                  <a:extLst>
                    <a:ext uri="{A12FA001-AC4F-418D-AE19-62706E023703}">
                      <ahyp:hlinkClr xmlns:ahyp="http://schemas.microsoft.com/office/drawing/2018/hyperlinkcolor" val="tx"/>
                    </a:ext>
                  </a:extLst>
                </a:hlinkClick>
              </a:rPr>
              <a:t>trazodone</a:t>
            </a:r>
            <a:r>
              <a:rPr lang="en-US" sz="1200" b="0" u="sng" dirty="0">
                <a:latin typeface="ArialMT"/>
                <a:hlinkClick r:id="rId15">
                  <a:extLst>
                    <a:ext uri="{A12FA001-AC4F-418D-AE19-62706E023703}">
                      <ahyp:hlinkClr xmlns:ahyp="http://schemas.microsoft.com/office/drawing/2018/hyperlinkcolor" val="tx"/>
                    </a:ext>
                  </a:extLst>
                </a:hlinkClick>
              </a:rPr>
              <a:t> than </a:t>
            </a:r>
            <a:r>
              <a:rPr lang="en-US" sz="1200" b="0" u="sng" dirty="0">
                <a:latin typeface="ArialMT"/>
                <a:hlinkClick r:id="rId5">
                  <a:extLst>
                    <a:ext uri="{A12FA001-AC4F-418D-AE19-62706E023703}">
                      <ahyp:hlinkClr xmlns:ahyp="http://schemas.microsoft.com/office/drawing/2018/hyperlinkcolor" val="tx"/>
                    </a:ext>
                  </a:extLst>
                </a:hlinkClick>
              </a:rPr>
              <a:t>bupropion, </a:t>
            </a:r>
            <a:r>
              <a:rPr lang="en-US" sz="1200" b="0" u="sng" dirty="0">
                <a:latin typeface="ArialMT"/>
                <a:hlinkClick r:id="rId7">
                  <a:extLst>
                    <a:ext uri="{A12FA001-AC4F-418D-AE19-62706E023703}">
                      <ahyp:hlinkClr xmlns:ahyp="http://schemas.microsoft.com/office/drawing/2018/hyperlinkcolor" val="tx"/>
                    </a:ext>
                  </a:extLst>
                </a:hlinkClick>
              </a:rPr>
              <a:t>fluoxetine, </a:t>
            </a:r>
            <a:r>
              <a:rPr lang="en-US" sz="1200" b="0" u="sng" dirty="0" err="1">
                <a:latin typeface="ArialMT"/>
                <a:hlinkClick r:id="rId9">
                  <a:extLst>
                    <a:ext uri="{A12FA001-AC4F-418D-AE19-62706E023703}">
                      <ahyp:hlinkClr xmlns:ahyp="http://schemas.microsoft.com/office/drawing/2018/hyperlinkcolor" val="tx"/>
                    </a:ext>
                  </a:extLst>
                </a:hlinkClick>
              </a:rPr>
              <a:t>mirtazapine</a:t>
            </a:r>
            <a:r>
              <a:rPr lang="en-US" sz="1200" b="0" u="sng" dirty="0">
                <a:latin typeface="ArialMT"/>
                <a:hlinkClick r:id="rId9">
                  <a:extLst>
                    <a:ext uri="{A12FA001-AC4F-418D-AE19-62706E023703}">
                      <ahyp:hlinkClr xmlns:ahyp="http://schemas.microsoft.com/office/drawing/2018/hyperlinkcolor" val="tx"/>
                    </a:ext>
                  </a:extLst>
                </a:hlinkClick>
              </a:rPr>
              <a:t>, </a:t>
            </a:r>
            <a:r>
              <a:rPr lang="en-US" sz="1200" b="0" u="sng" dirty="0" err="1">
                <a:latin typeface="ArialMT"/>
                <a:hlinkClick r:id="rId11">
                  <a:extLst>
                    <a:ext uri="{A12FA001-AC4F-418D-AE19-62706E023703}">
                      <ahyp:hlinkClr xmlns:ahyp="http://schemas.microsoft.com/office/drawing/2018/hyperlinkcolor" val="tx"/>
                    </a:ext>
                  </a:extLst>
                </a:hlinkClick>
              </a:rPr>
              <a:t>paroxetine</a:t>
            </a:r>
            <a:r>
              <a:rPr lang="en-US" sz="1200" b="0" u="sng" dirty="0">
                <a:latin typeface="ArialMT"/>
                <a:hlinkClick r:id="rId11">
                  <a:extLst>
                    <a:ext uri="{A12FA001-AC4F-418D-AE19-62706E023703}">
                      <ahyp:hlinkClr xmlns:ahyp="http://schemas.microsoft.com/office/drawing/2018/hyperlinkcolor" val="tx"/>
                    </a:ext>
                  </a:extLst>
                </a:hlinkClick>
              </a:rPr>
              <a:t>, and </a:t>
            </a:r>
            <a:r>
              <a:rPr lang="en-US" sz="1200" b="0" u="sng" dirty="0" err="1">
                <a:latin typeface="ArialMT"/>
                <a:hlinkClick r:id="rId12">
                  <a:extLst>
                    <a:ext uri="{A12FA001-AC4F-418D-AE19-62706E023703}">
                      <ahyp:hlinkClr xmlns:ahyp="http://schemas.microsoft.com/office/drawing/2018/hyperlinkcolor" val="tx"/>
                    </a:ext>
                  </a:extLst>
                </a:hlinkClick>
              </a:rPr>
              <a:t>venlafaxine</a:t>
            </a:r>
            <a:r>
              <a:rPr lang="en-US" sz="1200" b="0" u="sng" dirty="0">
                <a:latin typeface="ArialMT"/>
                <a:hlinkClick r:id="rId12">
                  <a:extLst>
                    <a:ext uri="{A12FA001-AC4F-418D-AE19-62706E023703}">
                      <ahyp:hlinkClr xmlns:ahyp="http://schemas.microsoft.com/office/drawing/2018/hyperlinkcolor" val="tx"/>
                    </a:ext>
                  </a:extLst>
                </a:hlinkClick>
              </a:rPr>
              <a:t> (42 versus 25 percent).</a:t>
            </a:r>
          </a:p>
          <a:p>
            <a:r>
              <a:rPr lang="en-US" sz="1200" b="0" u="sng" dirty="0">
                <a:latin typeface="TimesNewRomanPSMT"/>
                <a:hlinkClick r:id="rId12">
                  <a:extLst>
                    <a:ext uri="{A12FA001-AC4F-418D-AE19-62706E023703}">
                      <ahyp:hlinkClr xmlns:ahyp="http://schemas.microsoft.com/office/drawing/2018/hyperlinkcolor" val="tx"/>
                    </a:ext>
                  </a:extLst>
                </a:hlinkClick>
              </a:rPr>
              <a:t>●</a:t>
            </a:r>
            <a:r>
              <a:rPr lang="en-US" sz="1200" b="1" u="sng" dirty="0">
                <a:latin typeface="Arial-BoldMT"/>
                <a:hlinkClick r:id="rId12">
                  <a:extLst>
                    <a:ext uri="{A12FA001-AC4F-418D-AE19-62706E023703}">
                      <ahyp:hlinkClr xmlns:ahyp="http://schemas.microsoft.com/office/drawing/2018/hyperlinkcolor" val="tx"/>
                    </a:ext>
                  </a:extLst>
                </a:hlinkClick>
              </a:rPr>
              <a:t>Weight gain</a:t>
            </a:r>
            <a:r>
              <a:rPr lang="en-US" sz="1200" b="0" u="sng" dirty="0">
                <a:latin typeface="ArialMT"/>
                <a:hlinkClick r:id="rId12">
                  <a:extLst>
                    <a:ext uri="{A12FA001-AC4F-418D-AE19-62706E023703}">
                      <ahyp:hlinkClr xmlns:ahyp="http://schemas.microsoft.com/office/drawing/2018/hyperlinkcolor" val="tx"/>
                    </a:ext>
                  </a:extLst>
                </a:hlinkClick>
              </a:rPr>
              <a:t> is greater with </a:t>
            </a:r>
            <a:r>
              <a:rPr lang="en-US" sz="1200" b="0" u="sng" dirty="0" err="1">
                <a:latin typeface="ArialMT"/>
                <a:hlinkClick r:id="rId9">
                  <a:extLst>
                    <a:ext uri="{A12FA001-AC4F-418D-AE19-62706E023703}">
                      <ahyp:hlinkClr xmlns:ahyp="http://schemas.microsoft.com/office/drawing/2018/hyperlinkcolor" val="tx"/>
                    </a:ext>
                  </a:extLst>
                </a:hlinkClick>
              </a:rPr>
              <a:t>mirtazapine</a:t>
            </a:r>
            <a:r>
              <a:rPr lang="en-US" sz="1200" b="0" u="sng" dirty="0">
                <a:latin typeface="ArialMT"/>
                <a:hlinkClick r:id="rId9">
                  <a:extLst>
                    <a:ext uri="{A12FA001-AC4F-418D-AE19-62706E023703}">
                      <ahyp:hlinkClr xmlns:ahyp="http://schemas.microsoft.com/office/drawing/2018/hyperlinkcolor" val="tx"/>
                    </a:ext>
                  </a:extLst>
                </a:hlinkClick>
              </a:rPr>
              <a:t> (0.8 to 3.0 kg after six to eight weeks of treatment) than </a:t>
            </a:r>
            <a:r>
              <a:rPr lang="en-US" sz="1200" b="0" u="sng" dirty="0">
                <a:latin typeface="ArialMT"/>
                <a:hlinkClick r:id="rId7">
                  <a:extLst>
                    <a:ext uri="{A12FA001-AC4F-418D-AE19-62706E023703}">
                      <ahyp:hlinkClr xmlns:ahyp="http://schemas.microsoft.com/office/drawing/2018/hyperlinkcolor" val="tx"/>
                    </a:ext>
                  </a:extLst>
                </a:hlinkClick>
              </a:rPr>
              <a:t>fluoxetine, </a:t>
            </a:r>
            <a:r>
              <a:rPr lang="en-US" sz="1200" b="0" u="sng" dirty="0" err="1">
                <a:latin typeface="ArialMT"/>
                <a:hlinkClick r:id="rId11">
                  <a:extLst>
                    <a:ext uri="{A12FA001-AC4F-418D-AE19-62706E023703}">
                      <ahyp:hlinkClr xmlns:ahyp="http://schemas.microsoft.com/office/drawing/2018/hyperlinkcolor" val="tx"/>
                    </a:ext>
                  </a:extLst>
                </a:hlinkClick>
              </a:rPr>
              <a:t>paroxetine</a:t>
            </a:r>
            <a:r>
              <a:rPr lang="en-US" sz="1200" b="0" u="sng" dirty="0">
                <a:latin typeface="ArialMT"/>
                <a:hlinkClick r:id="rId11">
                  <a:extLst>
                    <a:ext uri="{A12FA001-AC4F-418D-AE19-62706E023703}">
                      <ahyp:hlinkClr xmlns:ahyp="http://schemas.microsoft.com/office/drawing/2018/hyperlinkcolor" val="tx"/>
                    </a:ext>
                  </a:extLst>
                </a:hlinkClick>
              </a:rPr>
              <a:t>, </a:t>
            </a:r>
            <a:r>
              <a:rPr lang="en-US" sz="1200" b="0" u="sng" dirty="0" err="1">
                <a:latin typeface="ArialMT"/>
                <a:hlinkClick r:id="rId15">
                  <a:extLst>
                    <a:ext uri="{A12FA001-AC4F-418D-AE19-62706E023703}">
                      <ahyp:hlinkClr xmlns:ahyp="http://schemas.microsoft.com/office/drawing/2018/hyperlinkcolor" val="tx"/>
                    </a:ext>
                  </a:extLst>
                </a:hlinkClick>
              </a:rPr>
              <a:t>trazodone</a:t>
            </a:r>
            <a:r>
              <a:rPr lang="en-US" sz="1200" b="0" u="sng" dirty="0">
                <a:latin typeface="ArialMT"/>
                <a:hlinkClick r:id="rId15">
                  <a:extLst>
                    <a:ext uri="{A12FA001-AC4F-418D-AE19-62706E023703}">
                      <ahyp:hlinkClr xmlns:ahyp="http://schemas.microsoft.com/office/drawing/2018/hyperlinkcolor" val="tx"/>
                    </a:ext>
                  </a:extLst>
                </a:hlinkClick>
              </a:rPr>
              <a:t>, and </a:t>
            </a:r>
            <a:r>
              <a:rPr lang="en-US" sz="1200" b="0" u="sng" dirty="0" err="1">
                <a:latin typeface="ArialMT"/>
                <a:hlinkClick r:id="rId12">
                  <a:extLst>
                    <a:ext uri="{A12FA001-AC4F-418D-AE19-62706E023703}">
                      <ahyp:hlinkClr xmlns:ahyp="http://schemas.microsoft.com/office/drawing/2018/hyperlinkcolor" val="tx"/>
                    </a:ext>
                  </a:extLst>
                </a:hlinkClick>
              </a:rPr>
              <a:t>venlafaxine.Although</a:t>
            </a:r>
            <a:r>
              <a:rPr lang="en-US" sz="1200" b="0" u="sng" dirty="0">
                <a:latin typeface="ArialMT"/>
                <a:hlinkClick r:id="rId12">
                  <a:extLst>
                    <a:ext uri="{A12FA001-AC4F-418D-AE19-62706E023703}">
                      <ahyp:hlinkClr xmlns:ahyp="http://schemas.microsoft.com/office/drawing/2018/hyperlinkcolor" val="tx"/>
                    </a:ext>
                  </a:extLst>
                </a:hlinkClick>
              </a:rPr>
              <a:t> antidepressants may be associated with an increased risk of diabetes, the evidence is not compelling and the possible association should not deter clinicians from using antidepressants when indicated</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33</a:t>
            </a:fld>
            <a:endParaRPr lang="en-US"/>
          </a:p>
        </p:txBody>
      </p:sp>
    </p:spTree>
    <p:extLst>
      <p:ext uri="{BB962C8B-B14F-4D97-AF65-F5344CB8AC3E}">
        <p14:creationId xmlns:p14="http://schemas.microsoft.com/office/powerpoint/2010/main" val="24515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232323"/>
              </a:solidFill>
              <a:latin typeface="ArialMT"/>
            </a:endParaRPr>
          </a:p>
          <a:p>
            <a:endParaRPr lang="en-US" sz="1800" dirty="0">
              <a:solidFill>
                <a:srgbClr val="232323"/>
              </a:solidFill>
              <a:latin typeface="ArialMT"/>
            </a:endParaRPr>
          </a:p>
          <a:p>
            <a:r>
              <a:rPr lang="en-US" sz="1800" dirty="0">
                <a:solidFill>
                  <a:srgbClr val="232323"/>
                </a:solidFill>
                <a:latin typeface="TimesNewRomanPSMT"/>
              </a:rPr>
              <a:t>●</a:t>
            </a:r>
            <a:r>
              <a:rPr lang="en-US" sz="1800" dirty="0">
                <a:solidFill>
                  <a:srgbClr val="232323"/>
                </a:solidFill>
                <a:latin typeface="ArialMT"/>
              </a:rPr>
              <a:t>Response – Improvement ≥50 percent but less than the threshold for remission</a:t>
            </a:r>
          </a:p>
          <a:p>
            <a:endParaRPr lang="en-US" sz="1800" dirty="0">
              <a:solidFill>
                <a:srgbClr val="232323"/>
              </a:solidFill>
              <a:latin typeface="ArialMT"/>
            </a:endParaRPr>
          </a:p>
          <a:p>
            <a:r>
              <a:rPr lang="en-US" sz="1800" dirty="0">
                <a:solidFill>
                  <a:srgbClr val="232323"/>
                </a:solidFill>
                <a:latin typeface="TimesNewRomanPSMT"/>
              </a:rPr>
              <a:t>●</a:t>
            </a:r>
            <a:r>
              <a:rPr lang="en-US" sz="1800" dirty="0">
                <a:solidFill>
                  <a:srgbClr val="232323"/>
                </a:solidFill>
                <a:latin typeface="ArialMT"/>
              </a:rPr>
              <a:t>Remission – Depression rating scale score less than or equal to a specific cutoff that defines the normal range</a:t>
            </a:r>
          </a:p>
          <a:p>
            <a:endParaRPr lang="en-US" sz="1800" dirty="0">
              <a:solidFill>
                <a:srgbClr val="232323"/>
              </a:solidFill>
              <a:latin typeface="ArialMT"/>
            </a:endParaRPr>
          </a:p>
          <a:p>
            <a:r>
              <a:rPr lang="en-US" sz="1800" b="1" dirty="0">
                <a:solidFill>
                  <a:srgbClr val="232323"/>
                </a:solidFill>
                <a:latin typeface="Arial-BoldMT"/>
              </a:rPr>
              <a:t>Recovery</a:t>
            </a:r>
            <a:r>
              <a:rPr lang="en-US" sz="1800" b="0" dirty="0">
                <a:solidFill>
                  <a:srgbClr val="232323"/>
                </a:solidFill>
                <a:latin typeface="ArialMT"/>
              </a:rPr>
              <a:t> — The median time to recovery from a major depressive episode in prospective observational studies is approximately 20 weeks [</a:t>
            </a:r>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pPr algn="l"/>
            <a:r>
              <a:rPr lang="en-US" sz="1800" dirty="0">
                <a:latin typeface="Aldhabi" pitchFamily="2" charset="-78"/>
                <a:cs typeface="Aldhabi" pitchFamily="2" charset="-78"/>
              </a:rPr>
              <a:t>recovery is used to indicate the resolution of a depressive episode .</a:t>
            </a:r>
          </a:p>
          <a:p>
            <a:pPr algn="l"/>
            <a:r>
              <a:rPr lang="en-US" sz="1800" u="sng" dirty="0">
                <a:latin typeface="Aldhabi" pitchFamily="2" charset="-78"/>
                <a:cs typeface="Aldhabi" pitchFamily="2" charset="-78"/>
                <a:hlinkClick r:id="rId3">
                  <a:extLst>
                    <a:ext uri="{A12FA001-AC4F-418D-AE19-62706E023703}">
                      <ahyp:hlinkClr xmlns:ahyp="http://schemas.microsoft.com/office/drawing/2018/hyperlinkcolor" val="tx"/>
                    </a:ext>
                  </a:extLst>
                </a:hlinkClick>
              </a:rPr>
              <a:t>Although different definitions of recovery exist, many long-term observational studies require at least two consecutive months with no more than one or two mild symptoms of depression and no impairment of psychosocial functioning.</a:t>
            </a:r>
            <a:endParaRPr lang="en-US" sz="1800" u="sng" dirty="0">
              <a:latin typeface="Aldhabi" pitchFamily="2" charset="-78"/>
              <a:cs typeface="Aldhabi" pitchFamily="2" charset="-78"/>
            </a:endParaRPr>
          </a:p>
          <a:p>
            <a:pPr algn="l"/>
            <a:endParaRPr lang="en-US" sz="1800" u="sng" dirty="0">
              <a:solidFill>
                <a:srgbClr val="232323"/>
              </a:solidFill>
              <a:latin typeface="Aldhabi" pitchFamily="2" charset="-78"/>
              <a:cs typeface="Aldhabi" pitchFamily="2" charset="-78"/>
            </a:endParaRPr>
          </a:p>
          <a:p>
            <a:pPr algn="l"/>
            <a:endParaRPr lang="en-US" sz="1800" u="sng" dirty="0">
              <a:solidFill>
                <a:srgbClr val="232323"/>
              </a:solidFill>
              <a:latin typeface="Aldhabi" pitchFamily="2" charset="-78"/>
              <a:cs typeface="Aldhabi" pitchFamily="2" charset="-78"/>
            </a:endParaRPr>
          </a:p>
          <a:p>
            <a:pPr algn="l"/>
            <a:endParaRPr lang="en-US" sz="1800" u="sng" dirty="0">
              <a:solidFill>
                <a:srgbClr val="232323"/>
              </a:solidFill>
              <a:latin typeface="Aldhabi" pitchFamily="2" charset="-78"/>
              <a:cs typeface="Aldhabi" pitchFamily="2" charset="-78"/>
            </a:endParaRPr>
          </a:p>
          <a:p>
            <a:pPr algn="l"/>
            <a:r>
              <a:rPr lang="en-US" sz="1800" dirty="0">
                <a:solidFill>
                  <a:srgbClr val="232323"/>
                </a:solidFill>
                <a:latin typeface="ArialMT"/>
              </a:rPr>
              <a:t>The risk of recurrence appears to be greatest in the first few months after recovery from a major depressive episode. Thereafter, the probability of recurrence progressively decreases as the duration of recovery (wellness) increases.</a:t>
            </a: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35</a:t>
            </a:fld>
            <a:endParaRPr lang="en-US"/>
          </a:p>
        </p:txBody>
      </p:sp>
    </p:spTree>
    <p:extLst>
      <p:ext uri="{BB962C8B-B14F-4D97-AF65-F5344CB8AC3E}">
        <p14:creationId xmlns:p14="http://schemas.microsoft.com/office/powerpoint/2010/main" val="23202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ArialMT"/>
              </a:rPr>
              <a:t>The delay in functional recovery was attributed primarily to </a:t>
            </a:r>
            <a:r>
              <a:rPr lang="en-US" sz="1800" dirty="0" err="1">
                <a:solidFill>
                  <a:srgbClr val="232323"/>
                </a:solidFill>
                <a:latin typeface="ArialMT"/>
              </a:rPr>
              <a:t>subsyndromal</a:t>
            </a:r>
            <a:r>
              <a:rPr lang="en-US" sz="1800" dirty="0">
                <a:solidFill>
                  <a:srgbClr val="232323"/>
                </a:solidFill>
                <a:latin typeface="ArialMT"/>
              </a:rPr>
              <a:t> symptoms, and the persistence of these symptoms speaks to the need for continuation treatment.</a:t>
            </a:r>
          </a:p>
          <a:p>
            <a:endParaRPr lang="en-US" sz="1800" dirty="0">
              <a:solidFill>
                <a:srgbClr val="232323"/>
              </a:solidFill>
              <a:latin typeface="ArialMT"/>
            </a:endParaRPr>
          </a:p>
          <a:p>
            <a:endParaRPr lang="en-US" sz="1800" dirty="0">
              <a:solidFill>
                <a:srgbClr val="232323"/>
              </a:solidFill>
              <a:latin typeface="ArialMT"/>
            </a:endParaRPr>
          </a:p>
          <a:p>
            <a:endParaRPr lang="en-US" sz="1800" dirty="0">
              <a:solidFill>
                <a:srgbClr val="232323"/>
              </a:solidFill>
              <a:latin typeface="ArialMT"/>
            </a:endParaRPr>
          </a:p>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36</a:t>
            </a:fld>
            <a:endParaRPr lang="en-US"/>
          </a:p>
        </p:txBody>
      </p:sp>
    </p:spTree>
    <p:extLst>
      <p:ext uri="{BB962C8B-B14F-4D97-AF65-F5344CB8AC3E}">
        <p14:creationId xmlns:p14="http://schemas.microsoft.com/office/powerpoint/2010/main" val="291550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232323"/>
                </a:solidFill>
                <a:latin typeface="Arial-BoldMT"/>
              </a:rPr>
              <a:t>Functioning</a:t>
            </a:r>
            <a:r>
              <a:rPr lang="en-US" sz="1800" b="0" dirty="0">
                <a:solidFill>
                  <a:srgbClr val="232323"/>
                </a:solidFill>
                <a:latin typeface="ArialMT"/>
              </a:rPr>
              <a:t> — Although psychosocial functioning typically improves in patients who recover from a major depressive episode [</a:t>
            </a:r>
            <a:r>
              <a:rPr lang="en-US" sz="1800" b="0" u="sng" dirty="0">
                <a:solidFill>
                  <a:srgbClr val="00905A"/>
                </a:solidFill>
                <a:latin typeface="ArialMT"/>
                <a:hlinkClick r:id="rId3"/>
              </a:rPr>
              <a:t>89</a:t>
            </a:r>
            <a:r>
              <a:rPr lang="en-US" sz="1800" b="0" u="sng" dirty="0">
                <a:solidFill>
                  <a:srgbClr val="232323"/>
                </a:solidFill>
                <a:latin typeface="ArialMT"/>
                <a:hlinkClick r:id="rId3"/>
              </a:rPr>
              <a:t>], functional recovery often takes longer than </a:t>
            </a:r>
            <a:r>
              <a:rPr lang="en-US" sz="1800" b="0" u="sng" dirty="0" err="1">
                <a:solidFill>
                  <a:srgbClr val="232323"/>
                </a:solidFill>
                <a:latin typeface="ArialMT"/>
                <a:hlinkClick r:id="rId3"/>
              </a:rPr>
              <a:t>syndromal</a:t>
            </a:r>
            <a:r>
              <a:rPr lang="en-US" sz="1800" b="0" u="sng" dirty="0">
                <a:solidFill>
                  <a:srgbClr val="232323"/>
                </a:solidFill>
                <a:latin typeface="ArialMT"/>
                <a:hlinkClick r:id="rId3"/>
              </a:rPr>
              <a:t> recovery [</a:t>
            </a:r>
            <a:r>
              <a:rPr lang="en-US" sz="1800" b="0" u="sng" dirty="0">
                <a:solidFill>
                  <a:srgbClr val="00905A"/>
                </a:solidFill>
                <a:latin typeface="ArialMT"/>
                <a:hlinkClick r:id="rId4"/>
              </a:rPr>
              <a:t>90</a:t>
            </a:r>
            <a:r>
              <a:rPr lang="en-US" sz="1800" b="0" u="sng" dirty="0">
                <a:solidFill>
                  <a:srgbClr val="232323"/>
                </a:solidFill>
                <a:latin typeface="ArialMT"/>
                <a:hlinkClick r:id="rId4"/>
              </a:rPr>
              <a:t>]. As an example, a prospective study of patients with recurrent unipolar depression (n &gt;1000) found that on average, functional recovery lagged behind </a:t>
            </a:r>
            <a:r>
              <a:rPr lang="en-US" sz="1800" b="0" u="sng" dirty="0" err="1">
                <a:solidFill>
                  <a:srgbClr val="232323"/>
                </a:solidFill>
                <a:latin typeface="ArialMT"/>
                <a:hlinkClick r:id="rId4"/>
              </a:rPr>
              <a:t>syndromal</a:t>
            </a:r>
            <a:r>
              <a:rPr lang="en-US" sz="1800" b="0" u="sng" dirty="0">
                <a:solidFill>
                  <a:srgbClr val="232323"/>
                </a:solidFill>
                <a:latin typeface="ArialMT"/>
                <a:hlinkClick r:id="rId4"/>
              </a:rPr>
              <a:t> recovery by approximately one year [</a:t>
            </a:r>
            <a:r>
              <a:rPr lang="en-US" sz="1800" b="0" u="sng" dirty="0">
                <a:solidFill>
                  <a:srgbClr val="00905A"/>
                </a:solidFill>
                <a:latin typeface="ArialMT"/>
                <a:hlinkClick r:id="rId5"/>
              </a:rPr>
              <a:t>91</a:t>
            </a:r>
            <a:r>
              <a:rPr lang="en-US" sz="1800" b="0" u="sng" dirty="0">
                <a:solidFill>
                  <a:srgbClr val="232323"/>
                </a:solidFill>
                <a:latin typeface="ArialMT"/>
                <a:hlinkClick r:id="rId5"/>
              </a:rPr>
              <a:t>]. The delay in functional recovery was attributed primarily to </a:t>
            </a:r>
            <a:r>
              <a:rPr lang="en-US" sz="1800" b="0" u="sng" dirty="0" err="1">
                <a:solidFill>
                  <a:srgbClr val="232323"/>
                </a:solidFill>
                <a:latin typeface="ArialMT"/>
                <a:hlinkClick r:id="rId5"/>
              </a:rPr>
              <a:t>subsyndromal</a:t>
            </a:r>
            <a:r>
              <a:rPr lang="en-US" sz="1800" b="0" u="sng" dirty="0">
                <a:solidFill>
                  <a:srgbClr val="232323"/>
                </a:solidFill>
                <a:latin typeface="ArialMT"/>
                <a:hlinkClick r:id="rId5"/>
              </a:rPr>
              <a:t> symptoms, and the persistence of these symptoms speaks to the need for continuation treatment.Additional information about functional impairment in unipolar depression is discussed separately. (See </a:t>
            </a:r>
            <a:r>
              <a:rPr lang="en-US" sz="1800" b="0" u="sng" dirty="0">
                <a:solidFill>
                  <a:srgbClr val="00905A"/>
                </a:solidFill>
                <a:latin typeface="ArialMT"/>
                <a:hlinkClick r:id="rId6"/>
              </a:rPr>
              <a:t>"Unipolar depression in adults: Clinical features", section on 'Functional impairment'</a:t>
            </a:r>
            <a:r>
              <a:rPr lang="en-US" sz="1800" b="0" u="sng" dirty="0">
                <a:solidFill>
                  <a:srgbClr val="232323"/>
                </a:solidFill>
                <a:latin typeface="ArialMT"/>
                <a:hlinkClick r:id="rId6"/>
              </a:rPr>
              <a:t>.)</a:t>
            </a:r>
            <a:r>
              <a:rPr lang="en-US" sz="1800" b="1" u="sng" dirty="0">
                <a:solidFill>
                  <a:srgbClr val="232323"/>
                </a:solidFill>
                <a:latin typeface="Arial-BoldMT"/>
                <a:hlinkClick r:id="rId6"/>
              </a:rPr>
              <a:t>Quality of life</a:t>
            </a:r>
            <a:r>
              <a:rPr lang="en-US" sz="1800" b="0" u="sng" dirty="0">
                <a:solidFill>
                  <a:srgbClr val="232323"/>
                </a:solidFill>
                <a:latin typeface="ArialMT"/>
                <a:hlinkClick r:id="rId6"/>
              </a:rPr>
              <a:t> — Depression is associated with impaired quality of life, which refers to subjective satisfaction with one’s physical, psychological, and social functioning. Quality of life may remain impaired despite resolution of the depressive syndrome. As an example, the Sequenced Treatment Alternatives to Relieve Depression (STAR*D) study prospectively administered </a:t>
            </a:r>
            <a:r>
              <a:rPr lang="en-US" sz="1800" b="0" u="sng" dirty="0" err="1">
                <a:solidFill>
                  <a:srgbClr val="00905A"/>
                </a:solidFill>
                <a:latin typeface="ArialMT"/>
                <a:hlinkClick r:id="rId7"/>
              </a:rPr>
              <a:t>citalopram</a:t>
            </a:r>
            <a:r>
              <a:rPr lang="en-US" sz="1800" b="0" u="sng" dirty="0">
                <a:solidFill>
                  <a:srgbClr val="232323"/>
                </a:solidFill>
                <a:latin typeface="ArialMT"/>
                <a:hlinkClick r:id="rId7"/>
              </a:rPr>
              <a:t> to patients with unipolar major depression who were followed for up to 12 months [</a:t>
            </a:r>
            <a:r>
              <a:rPr lang="en-US" sz="1800" b="0" u="sng" dirty="0">
                <a:solidFill>
                  <a:srgbClr val="00905A"/>
                </a:solidFill>
                <a:latin typeface="ArialMT"/>
                <a:hlinkClick r:id="rId8"/>
              </a:rPr>
              <a:t>92</a:t>
            </a:r>
            <a:r>
              <a:rPr lang="en-US" sz="1800" b="0" u="sng" dirty="0">
                <a:solidFill>
                  <a:srgbClr val="232323"/>
                </a:solidFill>
                <a:latin typeface="ArialMT"/>
                <a:hlinkClick r:id="rId8"/>
              </a:rPr>
              <a:t>]. Quality of life was impaired in nearly all patients at study intake. Among patients who remitted (n &gt;800), quality of life remained impaired in more than 30 percent, and was severely impaired in 9 percent.  </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37</a:t>
            </a:fld>
            <a:endParaRPr lang="en-US"/>
          </a:p>
        </p:txBody>
      </p:sp>
    </p:spTree>
    <p:extLst>
      <p:ext uri="{BB962C8B-B14F-4D97-AF65-F5344CB8AC3E}">
        <p14:creationId xmlns:p14="http://schemas.microsoft.com/office/powerpoint/2010/main" val="386383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1F20"/>
                </a:solidFill>
                <a:latin typeface="OTS-derived-font"/>
              </a:rPr>
              <a:t>Depression relapses can happen at any time, even if you’re already receiving treatment or are on medication for depression. It’s like any other condition — if you have it once, you may be predisposed to it and are more likely to experience it again.</a:t>
            </a:r>
          </a:p>
          <a:p>
            <a:endParaRPr lang="en-US" sz="1800" dirty="0">
              <a:solidFill>
                <a:srgbClr val="231F20"/>
              </a:solidFill>
              <a:latin typeface="OTS-derived-font"/>
            </a:endParaRPr>
          </a:p>
          <a:p>
            <a:r>
              <a:rPr lang="en-US" sz="1800" dirty="0">
                <a:solidFill>
                  <a:srgbClr val="231F20"/>
                </a:solidFill>
                <a:latin typeface="OTS-derived-font"/>
              </a:rPr>
              <a:t>Sometimes people will experience relapses caused by specific triggers, even when the treatment would have otherwise worked. Possible triggers include:the death of a loved </a:t>
            </a:r>
            <a:r>
              <a:rPr lang="en-US" sz="1800" dirty="0" err="1">
                <a:solidFill>
                  <a:srgbClr val="231F20"/>
                </a:solidFill>
                <a:latin typeface="OTS-derived-font"/>
              </a:rPr>
              <a:t>oneruminating</a:t>
            </a:r>
            <a:r>
              <a:rPr lang="en-US" sz="1800" dirty="0">
                <a:solidFill>
                  <a:srgbClr val="231F20"/>
                </a:solidFill>
                <a:latin typeface="OTS-derived-font"/>
              </a:rPr>
              <a:t> on negative experiences, mistakes, and painful </a:t>
            </a:r>
            <a:r>
              <a:rPr lang="en-US" sz="1800" dirty="0" err="1">
                <a:solidFill>
                  <a:srgbClr val="231F20"/>
                </a:solidFill>
                <a:latin typeface="OTS-derived-font"/>
              </a:rPr>
              <a:t>memoriesstressful</a:t>
            </a:r>
            <a:r>
              <a:rPr lang="en-US" sz="1800" dirty="0">
                <a:solidFill>
                  <a:srgbClr val="231F20"/>
                </a:solidFill>
                <a:latin typeface="OTS-derived-font"/>
              </a:rPr>
              <a:t> life events, like a medical exam coming up or knowing that your company is laying off a large number of </a:t>
            </a:r>
            <a:r>
              <a:rPr lang="en-US" sz="1800" dirty="0" err="1">
                <a:solidFill>
                  <a:srgbClr val="231F20"/>
                </a:solidFill>
                <a:latin typeface="OTS-derived-font"/>
              </a:rPr>
              <a:t>employeeschanges</a:t>
            </a:r>
            <a:r>
              <a:rPr lang="en-US" sz="1800" dirty="0">
                <a:solidFill>
                  <a:srgbClr val="231F20"/>
                </a:solidFill>
                <a:latin typeface="OTS-derived-font"/>
              </a:rPr>
              <a:t> to the family structure, like divorce or having a child move away to </a:t>
            </a:r>
            <a:r>
              <a:rPr lang="en-US" sz="1800" dirty="0" err="1">
                <a:solidFill>
                  <a:srgbClr val="231F20"/>
                </a:solidFill>
                <a:latin typeface="OTS-derived-font"/>
              </a:rPr>
              <a:t>collegehormonal</a:t>
            </a:r>
            <a:r>
              <a:rPr lang="en-US" sz="1800" dirty="0">
                <a:solidFill>
                  <a:srgbClr val="231F20"/>
                </a:solidFill>
                <a:latin typeface="OTS-derived-font"/>
              </a:rPr>
              <a:t> changes, like going through puberty, pregnancy, or </a:t>
            </a:r>
            <a:r>
              <a:rPr lang="en-US" sz="1800" dirty="0">
                <a:solidFill>
                  <a:srgbClr val="05A2D3"/>
                </a:solidFill>
                <a:latin typeface="OTS-derived-font"/>
                <a:hlinkClick r:id="rId3"/>
              </a:rPr>
              <a:t>menopause</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38</a:t>
            </a:fld>
            <a:endParaRPr lang="en-US"/>
          </a:p>
        </p:txBody>
      </p:sp>
    </p:spTree>
    <p:extLst>
      <p:ext uri="{BB962C8B-B14F-4D97-AF65-F5344CB8AC3E}">
        <p14:creationId xmlns:p14="http://schemas.microsoft.com/office/powerpoint/2010/main" val="345670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40</a:t>
            </a:fld>
            <a:endParaRPr lang="en-US"/>
          </a:p>
        </p:txBody>
      </p:sp>
    </p:spTree>
    <p:extLst>
      <p:ext uri="{BB962C8B-B14F-4D97-AF65-F5344CB8AC3E}">
        <p14:creationId xmlns:p14="http://schemas.microsoft.com/office/powerpoint/2010/main" val="3838944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TimesNewRomanPSMT"/>
              </a:rPr>
              <a:t>●</a:t>
            </a:r>
            <a:r>
              <a:rPr lang="en-US" sz="1800" dirty="0">
                <a:solidFill>
                  <a:srgbClr val="232323"/>
                </a:solidFill>
                <a:latin typeface="ArialMT"/>
              </a:rPr>
              <a:t>Illness anxiety disorder is a diagnosis that was introduced with publication of the Diagnostic and Statistical Manual, Fifth Edition (DSM-5). The disorder was derived in part from the diagnosis of hypochondriasis, which was eliminated from DSM-5. In DSM-5, patients previously diagnosed with hypochondriasis are nearly always diagnosed with either somatic symptom disorder (if physical complaints are prominent) or illness anxiety disorder (if physical complaints are minimal or nonexistent)</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42</a:t>
            </a:fld>
            <a:endParaRPr lang="en-US"/>
          </a:p>
        </p:txBody>
      </p:sp>
    </p:spTree>
    <p:extLst>
      <p:ext uri="{BB962C8B-B14F-4D97-AF65-F5344CB8AC3E}">
        <p14:creationId xmlns:p14="http://schemas.microsoft.com/office/powerpoint/2010/main" val="215906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232323"/>
                </a:solidFill>
                <a:latin typeface="Arial-BoldMT"/>
                <a:hlinkClick r:id="rId3"/>
              </a:rPr>
              <a:t>Course of illness</a:t>
            </a:r>
            <a:r>
              <a:rPr lang="en-US" sz="1200" b="0" u="sng" dirty="0">
                <a:solidFill>
                  <a:srgbClr val="232323"/>
                </a:solidFill>
                <a:latin typeface="ArialMT"/>
                <a:hlinkClick r:id="rId3"/>
              </a:rPr>
              <a:t> — Based upon studies of hypochondriasis and the symptom of health anxiety, it is thought that illness anxiety disorder is often chronic with fluctuating symptoms [</a:t>
            </a:r>
            <a:r>
              <a:rPr lang="en-US" sz="1200" b="0" u="sng" dirty="0">
                <a:solidFill>
                  <a:srgbClr val="00905A"/>
                </a:solidFill>
                <a:latin typeface="ArialMT"/>
                <a:hlinkClick r:id="rId4"/>
              </a:rPr>
              <a:t>1,34</a:t>
            </a:r>
            <a:r>
              <a:rPr lang="en-US" sz="1200" b="0" u="sng" dirty="0">
                <a:solidFill>
                  <a:srgbClr val="232323"/>
                </a:solidFill>
                <a:latin typeface="ArialMT"/>
                <a:hlinkClick r:id="rId4"/>
              </a:rPr>
              <a:t>]. In seven prospective studies of patients with hypochondriasis (n &gt;450), who were followed for 1 to 16 years, the disorder persisted in approximately 40 to 70 percent [</a:t>
            </a:r>
            <a:r>
              <a:rPr lang="en-US" sz="1200" b="0" u="sng" dirty="0">
                <a:solidFill>
                  <a:srgbClr val="00905A"/>
                </a:solidFill>
                <a:latin typeface="ArialMT"/>
                <a:hlinkClick r:id="rId5"/>
              </a:rPr>
              <a:t>36,37</a:t>
            </a:r>
            <a:r>
              <a:rPr lang="en-US" sz="1200" b="0" u="sng" dirty="0">
                <a:solidFill>
                  <a:srgbClr val="232323"/>
                </a:solidFill>
                <a:latin typeface="ArialMT"/>
                <a:hlinkClick r:id="rId5"/>
              </a:rPr>
              <a:t>]. There were no consistent predictors of chronic hypochondriasis, and several studies found that </a:t>
            </a:r>
            <a:r>
              <a:rPr lang="en-US" sz="1200" b="0" u="sng" dirty="0" err="1">
                <a:solidFill>
                  <a:srgbClr val="232323"/>
                </a:solidFill>
                <a:latin typeface="ArialMT"/>
                <a:hlinkClick r:id="rId5"/>
              </a:rPr>
              <a:t>comorbid</a:t>
            </a:r>
            <a:r>
              <a:rPr lang="en-US" sz="1200" b="0" u="sng" dirty="0">
                <a:solidFill>
                  <a:srgbClr val="232323"/>
                </a:solidFill>
                <a:latin typeface="ArialMT"/>
                <a:hlinkClick r:id="rId5"/>
              </a:rPr>
              <a:t> anxiety and depressive disorders did not appear to influence course of illness in hypochondriasis.It is not known whether remitted patients are at risk for recurrence of hypochondriasis.</a:t>
            </a:r>
            <a:endParaRPr lang="en-US" dirty="0"/>
          </a:p>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43</a:t>
            </a:fld>
            <a:endParaRPr lang="en-US"/>
          </a:p>
        </p:txBody>
      </p:sp>
    </p:spTree>
    <p:extLst>
      <p:ext uri="{BB962C8B-B14F-4D97-AF65-F5344CB8AC3E}">
        <p14:creationId xmlns:p14="http://schemas.microsoft.com/office/powerpoint/2010/main" val="1889886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sng" dirty="0">
                <a:solidFill>
                  <a:srgbClr val="232323"/>
                </a:solidFill>
                <a:latin typeface="ArialMT"/>
                <a:hlinkClick r:id="rId3"/>
              </a:rPr>
              <a:t>History of present illness is vague and inconsistent.</a:t>
            </a:r>
          </a:p>
          <a:p>
            <a:r>
              <a:rPr lang="en-US" sz="1200" b="0" u="sng" dirty="0">
                <a:solidFill>
                  <a:srgbClr val="232323"/>
                </a:solidFill>
                <a:latin typeface="TimesNewRomanPSMT"/>
                <a:hlinkClick r:id="rId3"/>
              </a:rPr>
              <a:t>●</a:t>
            </a:r>
            <a:r>
              <a:rPr lang="en-US" sz="1200" b="0" u="sng" dirty="0">
                <a:solidFill>
                  <a:srgbClr val="232323"/>
                </a:solidFill>
                <a:latin typeface="ArialMT"/>
                <a:hlinkClick r:id="rId3"/>
              </a:rPr>
              <a:t>Health care concerns are rarely alleviated despite high utilization of medical care – Reassurance and explanation by clinicians that the symptoms are not caused by a serious general medical condition provides only temporary relief, or is viewed as a sign that the clinician does not understand the patient’s symptoms and is not taking them seriously</a:t>
            </a:r>
          </a:p>
          <a:p>
            <a:r>
              <a:rPr lang="en-US" sz="1200" b="0" u="sng" dirty="0">
                <a:solidFill>
                  <a:srgbClr val="232323"/>
                </a:solidFill>
                <a:latin typeface="ArialMT"/>
                <a:hlinkClick r:id="rId3"/>
              </a:rPr>
              <a:t>.</a:t>
            </a:r>
            <a:r>
              <a:rPr lang="en-US" sz="1200" b="0" u="sng" dirty="0">
                <a:solidFill>
                  <a:srgbClr val="232323"/>
                </a:solidFill>
                <a:latin typeface="TimesNewRomanPSMT"/>
                <a:hlinkClick r:id="rId3"/>
              </a:rPr>
              <a:t>●</a:t>
            </a:r>
            <a:r>
              <a:rPr lang="en-US" sz="1200" b="0" u="sng" dirty="0">
                <a:solidFill>
                  <a:srgbClr val="232323"/>
                </a:solidFill>
                <a:latin typeface="ArialMT"/>
                <a:hlinkClick r:id="rId3"/>
              </a:rPr>
              <a:t>Multiple courses of standard treatment fail to mitigate the symptoms</a:t>
            </a:r>
          </a:p>
          <a:p>
            <a:r>
              <a:rPr lang="en-US" sz="1200" b="0" u="sng" dirty="0">
                <a:solidFill>
                  <a:srgbClr val="232323"/>
                </a:solidFill>
                <a:latin typeface="ArialMT"/>
                <a:hlinkClick r:id="rId3"/>
              </a:rPr>
              <a:t>.</a:t>
            </a:r>
            <a:r>
              <a:rPr lang="en-US" sz="1200" b="0" u="sng" dirty="0">
                <a:solidFill>
                  <a:srgbClr val="232323"/>
                </a:solidFill>
                <a:latin typeface="TimesNewRomanPSMT"/>
                <a:hlinkClick r:id="rId3"/>
              </a:rPr>
              <a:t>●</a:t>
            </a:r>
            <a:r>
              <a:rPr lang="en-US" sz="1200" b="0" u="sng" dirty="0">
                <a:solidFill>
                  <a:srgbClr val="232323"/>
                </a:solidFill>
                <a:latin typeface="ArialMT"/>
                <a:hlinkClick r:id="rId3"/>
              </a:rPr>
              <a:t>Attributing normal physical sensations to medical illnesses</a:t>
            </a:r>
          </a:p>
          <a:p>
            <a:r>
              <a:rPr lang="en-US" sz="1200" b="0" u="sng" dirty="0">
                <a:solidFill>
                  <a:srgbClr val="232323"/>
                </a:solidFill>
                <a:latin typeface="ArialMT"/>
                <a:hlinkClick r:id="rId3"/>
              </a:rPr>
              <a:t>.</a:t>
            </a:r>
            <a:r>
              <a:rPr lang="en-US" sz="1200" b="0" u="sng" dirty="0">
                <a:solidFill>
                  <a:srgbClr val="232323"/>
                </a:solidFill>
                <a:latin typeface="TimesNewRomanPSMT"/>
                <a:hlinkClick r:id="rId3"/>
              </a:rPr>
              <a:t>●</a:t>
            </a:r>
            <a:r>
              <a:rPr lang="en-US" sz="1200" b="0" u="sng" dirty="0">
                <a:solidFill>
                  <a:srgbClr val="232323"/>
                </a:solidFill>
                <a:latin typeface="ArialMT"/>
                <a:hlinkClick r:id="rId3"/>
              </a:rPr>
              <a:t>Repeatedly checking one’s body for abnormalities.</a:t>
            </a:r>
          </a:p>
          <a:p>
            <a:r>
              <a:rPr lang="en-US" sz="1200" b="0" u="sng" dirty="0">
                <a:solidFill>
                  <a:srgbClr val="232323"/>
                </a:solidFill>
                <a:latin typeface="TimesNewRomanPSMT"/>
                <a:hlinkClick r:id="rId3"/>
              </a:rPr>
              <a:t>●</a:t>
            </a:r>
            <a:r>
              <a:rPr lang="en-US" sz="1200" b="0" u="sng" dirty="0">
                <a:solidFill>
                  <a:srgbClr val="232323"/>
                </a:solidFill>
                <a:latin typeface="ArialMT"/>
                <a:hlinkClick r:id="rId3"/>
              </a:rPr>
              <a:t>Avoiding physical activity.</a:t>
            </a:r>
          </a:p>
          <a:p>
            <a:r>
              <a:rPr lang="en-US" sz="1200" b="0" u="sng" dirty="0">
                <a:solidFill>
                  <a:srgbClr val="232323"/>
                </a:solidFill>
                <a:latin typeface="TimesNewRomanPSMT"/>
                <a:hlinkClick r:id="rId3"/>
              </a:rPr>
              <a:t>●</a:t>
            </a:r>
            <a:r>
              <a:rPr lang="en-US" sz="1200" b="0" u="sng" dirty="0">
                <a:solidFill>
                  <a:srgbClr val="232323"/>
                </a:solidFill>
                <a:latin typeface="ArialMT"/>
                <a:hlinkClick r:id="rId3"/>
              </a:rPr>
              <a:t>Unusually high sensitivity to medication side effects.</a:t>
            </a:r>
          </a:p>
          <a:p>
            <a:r>
              <a:rPr lang="en-US" sz="1200" b="0" u="sng" dirty="0">
                <a:solidFill>
                  <a:srgbClr val="232323"/>
                </a:solidFill>
                <a:latin typeface="TimesNewRomanPSMT"/>
                <a:hlinkClick r:id="rId3"/>
              </a:rPr>
              <a:t>●</a:t>
            </a:r>
            <a:r>
              <a:rPr lang="en-US" sz="1200" b="0" u="sng" dirty="0">
                <a:solidFill>
                  <a:srgbClr val="232323"/>
                </a:solidFill>
                <a:latin typeface="ArialMT"/>
                <a:hlinkClick r:id="rId3"/>
              </a:rPr>
              <a:t>Seeking care from multiple doctors for the same somatic symptom(s).</a:t>
            </a:r>
          </a:p>
          <a:p>
            <a:r>
              <a:rPr lang="en-US" sz="1200" b="0" u="sng" dirty="0">
                <a:solidFill>
                  <a:srgbClr val="232323"/>
                </a:solidFill>
                <a:latin typeface="TimesNewRomanPSMT"/>
                <a:hlinkClick r:id="rId3"/>
              </a:rPr>
              <a:t>●</a:t>
            </a:r>
            <a:r>
              <a:rPr lang="en-US" sz="1200" b="0" u="sng" dirty="0">
                <a:solidFill>
                  <a:srgbClr val="232323"/>
                </a:solidFill>
                <a:latin typeface="ArialMT"/>
                <a:hlinkClick r:id="rId3"/>
              </a:rPr>
              <a:t>Clinicians find themselves feeling frustrated</a:t>
            </a:r>
          </a:p>
          <a:p>
            <a:r>
              <a:rPr lang="en-US" sz="1200" b="0" u="sng" dirty="0">
                <a:solidFill>
                  <a:srgbClr val="232323"/>
                </a:solidFill>
                <a:latin typeface="TimesNewRomanPSMT"/>
                <a:hlinkClick r:id="rId3"/>
              </a:rPr>
              <a:t>●</a:t>
            </a:r>
            <a:r>
              <a:rPr lang="en-US" sz="1200" b="0" u="sng" dirty="0">
                <a:solidFill>
                  <a:srgbClr val="232323"/>
                </a:solidFill>
                <a:latin typeface="ArialMT"/>
                <a:hlinkClick r:id="rId3"/>
              </a:rPr>
              <a:t>Refuses to grant permission to speak with other clinicians</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44</a:t>
            </a:fld>
            <a:endParaRPr lang="en-US"/>
          </a:p>
        </p:txBody>
      </p:sp>
    </p:spTree>
    <p:extLst>
      <p:ext uri="{BB962C8B-B14F-4D97-AF65-F5344CB8AC3E}">
        <p14:creationId xmlns:p14="http://schemas.microsoft.com/office/powerpoint/2010/main" val="305795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Calibri" panose="020F0502020204030204" pitchFamily="34" charset="0"/>
                <a:ea typeface="Times New Roman" panose="02020603050405020304" pitchFamily="18" charset="0"/>
                <a:cs typeface="Arial" panose="020B0604020202020204" pitchFamily="34" charset="0"/>
              </a:rPr>
              <a:t>1. Mental disorders affect hundreds of millions of people and, if left untreated, create an enormous toll of suffering, disability and economic loss.</a:t>
            </a:r>
          </a:p>
          <a:p>
            <a:pPr>
              <a:spcAft>
                <a:spcPts val="0"/>
              </a:spcAft>
            </a:pPr>
            <a:r>
              <a:rPr lang="en-US" sz="1200" dirty="0">
                <a:effectLst/>
                <a:latin typeface="Calibri" panose="020F0502020204030204" pitchFamily="34" charset="0"/>
                <a:ea typeface="Times New Roman" panose="02020603050405020304" pitchFamily="18" charset="0"/>
                <a:cs typeface="Arial" panose="020B0604020202020204" pitchFamily="34" charset="0"/>
              </a:rPr>
              <a:t>2. Despite the potential to successfully treat mental disorders, only a small minority of those in need receive even the most basic treatment.</a:t>
            </a:r>
          </a:p>
          <a:p>
            <a:pPr>
              <a:spcAft>
                <a:spcPts val="0"/>
              </a:spcAft>
            </a:pPr>
            <a:endParaRPr lang="en-US" sz="1200" dirty="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Arial" panose="020B0604020202020204" pitchFamily="34" charset="0"/>
              </a:rPr>
              <a:t>5. Certain skills and competencies are required to effectively assess, diagnose, treat, support and refer people with mental disorders; it is essential that primary care workers are adequately prepared and supported in their mental health work.</a:t>
            </a:r>
          </a:p>
          <a:p>
            <a:pPr>
              <a:spcAft>
                <a:spcPts val="0"/>
              </a:spcAft>
            </a:pP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6</a:t>
            </a:fld>
            <a:endParaRPr lang="en-US"/>
          </a:p>
        </p:txBody>
      </p:sp>
    </p:spTree>
    <p:extLst>
      <p:ext uri="{BB962C8B-B14F-4D97-AF65-F5344CB8AC3E}">
        <p14:creationId xmlns:p14="http://schemas.microsoft.com/office/powerpoint/2010/main" val="1526755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Angsana New" panose="02020603050405020304" pitchFamily="18" charset="-34"/>
                <a:cs typeface="Angsana New" panose="02020603050405020304" pitchFamily="18" charset="-34"/>
              </a:rPr>
              <a:t>●In discussing the diagnosis of somatic symptom disorder with patients, clinicians should acknowledge their physical and emotional suffering, emphasize that the somatic symptoms are real, and should assure patients that the presence of a psychiatric disorder does not negate the reality of their suffering. When no general medical disorder has been identified, </a:t>
            </a:r>
            <a:r>
              <a:rPr lang="en-US" sz="1800" dirty="0">
                <a:solidFill>
                  <a:srgbClr val="FF0000"/>
                </a:solidFill>
                <a:latin typeface="Angsana New" panose="02020603050405020304" pitchFamily="18" charset="-34"/>
                <a:cs typeface="Angsana New" panose="02020603050405020304" pitchFamily="18" charset="-34"/>
              </a:rPr>
              <a:t>clinicians should avoid debating with patients whether the symptoms are due to psychiatric or </a:t>
            </a:r>
            <a:r>
              <a:rPr lang="en-US" sz="1800" dirty="0" err="1">
                <a:solidFill>
                  <a:srgbClr val="FF0000"/>
                </a:solidFill>
                <a:latin typeface="Angsana New" panose="02020603050405020304" pitchFamily="18" charset="-34"/>
                <a:cs typeface="Angsana New" panose="02020603050405020304" pitchFamily="18" charset="-34"/>
              </a:rPr>
              <a:t>nonpsychiatric</a:t>
            </a:r>
            <a:r>
              <a:rPr lang="en-US" sz="1800" dirty="0">
                <a:solidFill>
                  <a:srgbClr val="FF0000"/>
                </a:solidFill>
                <a:latin typeface="Angsana New" panose="02020603050405020304" pitchFamily="18" charset="-34"/>
                <a:cs typeface="Angsana New" panose="02020603050405020304" pitchFamily="18" charset="-34"/>
              </a:rPr>
              <a:t> illness. </a:t>
            </a:r>
            <a:r>
              <a:rPr lang="en-US" sz="1800" dirty="0">
                <a:solidFill>
                  <a:srgbClr val="232323"/>
                </a:solidFill>
                <a:latin typeface="Angsana New" panose="02020603050405020304" pitchFamily="18" charset="-34"/>
                <a:cs typeface="Angsana New" panose="02020603050405020304" pitchFamily="18" charset="-34"/>
              </a:rPr>
              <a:t>For patients with somatic symptom disorder that occurs in the context of an identified medical disorder, clinicians should not tell patients that they are blowing their symptoms out of proportion. .</a:t>
            </a:r>
          </a:p>
          <a:p>
            <a:endParaRPr lang="en-US" sz="2800" dirty="0"/>
          </a:p>
          <a:p>
            <a:endParaRPr lang="en-US" sz="1800" b="0" u="sng" dirty="0">
              <a:solidFill>
                <a:srgbClr val="232323"/>
              </a:solidFill>
              <a:latin typeface="ArialMT"/>
              <a:hlinkClick r:id="rId3"/>
            </a:endParaRPr>
          </a:p>
        </p:txBody>
      </p:sp>
      <p:sp>
        <p:nvSpPr>
          <p:cNvPr id="4" name="Slide Number Placeholder 3"/>
          <p:cNvSpPr>
            <a:spLocks noGrp="1"/>
          </p:cNvSpPr>
          <p:nvPr>
            <p:ph type="sldNum" sz="quarter" idx="5"/>
          </p:nvPr>
        </p:nvSpPr>
        <p:spPr/>
        <p:txBody>
          <a:bodyPr/>
          <a:lstStyle/>
          <a:p>
            <a:fld id="{107D4E06-DC8E-584D-964E-B10EB4CA5604}" type="slidenum">
              <a:rPr lang="en-US" smtClean="0"/>
              <a:t>46</a:t>
            </a:fld>
            <a:endParaRPr lang="en-US"/>
          </a:p>
        </p:txBody>
      </p:sp>
    </p:spTree>
    <p:extLst>
      <p:ext uri="{BB962C8B-B14F-4D97-AF65-F5344CB8AC3E}">
        <p14:creationId xmlns:p14="http://schemas.microsoft.com/office/powerpoint/2010/main" val="3789483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highlight>
                  <a:srgbClr val="FFFF00"/>
                </a:highlight>
                <a:latin typeface="Angsana New" panose="02020603050405020304" pitchFamily="18" charset="-34"/>
                <a:ea typeface="Times New Roman" panose="02020603050405020304" pitchFamily="18" charset="0"/>
                <a:cs typeface="Angsana New" panose="02020603050405020304" pitchFamily="18" charset="-34"/>
              </a:rPr>
              <a:t>to reduce diagnostic uncertainty and potentially harmful procedures and interventions.</a:t>
            </a:r>
            <a:r>
              <a:rPr lang="en-US" sz="1200" dirty="0">
                <a:effectLst/>
                <a:latin typeface="Angsana New" panose="02020603050405020304" pitchFamily="18" charset="-34"/>
                <a:cs typeface="Angsana New" panose="02020603050405020304" pitchFamily="18" charset="-34"/>
              </a:rPr>
              <a:t> </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49</a:t>
            </a:fld>
            <a:endParaRPr lang="en-US"/>
          </a:p>
        </p:txBody>
      </p:sp>
    </p:spTree>
    <p:extLst>
      <p:ext uri="{BB962C8B-B14F-4D97-AF65-F5344CB8AC3E}">
        <p14:creationId xmlns:p14="http://schemas.microsoft.com/office/powerpoint/2010/main" val="2726710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Arial" panose="020B0604020202020204" pitchFamily="34" charset="0"/>
              </a:rPr>
              <a:t>The primary goal in managing illness anxiety disorder is to improve coping with health fears rather than eliminate them, and to prevent patients from adopting the sick role and becoming chronic invalids . Clinicians should focus upon caring rather than curing, while assuring patients that their concerns about illness have been heard and will receive appropriate evaluation. Patients should feel that their concerns are understood and not dismissed with statements such as "it’s all in your head."</a:t>
            </a:r>
          </a:p>
          <a:p>
            <a:r>
              <a:rPr lang="en-US" sz="1800" dirty="0">
                <a:effectLst/>
                <a:latin typeface="Calibri" panose="020F0502020204030204" pitchFamily="34" charset="0"/>
                <a:ea typeface="Times New Roman" panose="02020603050405020304" pitchFamily="18"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51</a:t>
            </a:fld>
            <a:endParaRPr lang="en-US"/>
          </a:p>
        </p:txBody>
      </p:sp>
    </p:spTree>
    <p:extLst>
      <p:ext uri="{BB962C8B-B14F-4D97-AF65-F5344CB8AC3E}">
        <p14:creationId xmlns:p14="http://schemas.microsoft.com/office/powerpoint/2010/main" val="267319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ngsana New" panose="02020603050405020304" pitchFamily="18" charset="-34"/>
              <a:cs typeface="Angsana New" panose="02020603050405020304" pitchFamily="18" charset="-34"/>
            </a:endParaRPr>
          </a:p>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52</a:t>
            </a:fld>
            <a:endParaRPr lang="en-US"/>
          </a:p>
        </p:txBody>
      </p:sp>
    </p:spTree>
    <p:extLst>
      <p:ext uri="{BB962C8B-B14F-4D97-AF65-F5344CB8AC3E}">
        <p14:creationId xmlns:p14="http://schemas.microsoft.com/office/powerpoint/2010/main" val="1666287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ArialMT"/>
              </a:rPr>
              <a:t>Agoraphobia was considered to be a complication of panic disorder in DSM-IV wherein an individual avoids situations for fear of developing a panic attack (“fear of fear”) [</a:t>
            </a:r>
            <a:r>
              <a:rPr lang="en-US" sz="1800" u="sng" dirty="0">
                <a:solidFill>
                  <a:srgbClr val="00905A"/>
                </a:solidFill>
                <a:latin typeface="ArialMT"/>
                <a:hlinkClick r:id="rId3"/>
              </a:rPr>
              <a:t>6,7</a:t>
            </a:r>
            <a:r>
              <a:rPr lang="en-US" sz="1800" u="sng" dirty="0">
                <a:solidFill>
                  <a:srgbClr val="232323"/>
                </a:solidFill>
                <a:latin typeface="ArialMT"/>
                <a:hlinkClick r:id="rId3"/>
              </a:rPr>
              <a:t>]. The unlinking of panic disorder and agoraphobia in DSM-5 reflects the current conceptualization that agoraphobia is a distinct disorder that exists independently of the presence or absence of panic disorder [</a:t>
            </a:r>
            <a:r>
              <a:rPr lang="en-US" sz="1800" u="sng" dirty="0">
                <a:solidFill>
                  <a:srgbClr val="00905A"/>
                </a:solidFill>
                <a:latin typeface="ArialMT"/>
                <a:hlinkClick r:id="rId4"/>
              </a:rPr>
              <a:t>1,8,9</a:t>
            </a:r>
            <a:r>
              <a:rPr lang="en-US" sz="1800" u="sng" dirty="0">
                <a:solidFill>
                  <a:srgbClr val="232323"/>
                </a:solidFill>
                <a:latin typeface="ArialMT"/>
                <a:hlinkClick r:id="rId4"/>
              </a:rPr>
              <a:t>]. Agoraphobia has also been conceptualized more broadly as a fear of difficulty in escaping [</a:t>
            </a:r>
            <a:r>
              <a:rPr lang="en-US" sz="1800" u="sng" dirty="0">
                <a:solidFill>
                  <a:srgbClr val="00905A"/>
                </a:solidFill>
                <a:latin typeface="ArialMT"/>
                <a:hlinkClick r:id="rId5"/>
              </a:rPr>
              <a:t>10</a:t>
            </a:r>
            <a:r>
              <a:rPr lang="en-US" sz="1800" u="sng" dirty="0">
                <a:solidFill>
                  <a:srgbClr val="232323"/>
                </a:solidFill>
                <a:latin typeface="ArialMT"/>
                <a:hlinkClick r:id="rId5"/>
              </a:rPr>
              <a:t>].</a:t>
            </a:r>
            <a:endParaRPr lang="en-US" sz="1800" u="sng" dirty="0">
              <a:solidFill>
                <a:srgbClr val="232323"/>
              </a:solidFill>
              <a:latin typeface="ArialMT"/>
            </a:endParaRPr>
          </a:p>
          <a:p>
            <a:endParaRPr lang="en-US" sz="1800" u="sng" dirty="0">
              <a:solidFill>
                <a:srgbClr val="232323"/>
              </a:solidFill>
              <a:latin typeface="ArialMT"/>
            </a:endParaRPr>
          </a:p>
          <a:p>
            <a:endParaRPr lang="en-US" sz="1800" u="sng" dirty="0">
              <a:solidFill>
                <a:srgbClr val="232323"/>
              </a:solidFill>
              <a:latin typeface="ArialMT"/>
            </a:endParaRPr>
          </a:p>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59</a:t>
            </a:fld>
            <a:endParaRPr lang="en-US"/>
          </a:p>
        </p:txBody>
      </p:sp>
    </p:spTree>
    <p:extLst>
      <p:ext uri="{BB962C8B-B14F-4D97-AF65-F5344CB8AC3E}">
        <p14:creationId xmlns:p14="http://schemas.microsoft.com/office/powerpoint/2010/main" val="1834300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64</a:t>
            </a:fld>
            <a:endParaRPr lang="en-US"/>
          </a:p>
        </p:txBody>
      </p:sp>
    </p:spTree>
    <p:extLst>
      <p:ext uri="{BB962C8B-B14F-4D97-AF65-F5344CB8AC3E}">
        <p14:creationId xmlns:p14="http://schemas.microsoft.com/office/powerpoint/2010/main" val="3422565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KW" dirty="0"/>
              <a:t>معايير التشخيص الهستريونية - </a:t>
            </a:r>
            <a:r>
              <a:rPr lang="en-US" dirty="0"/>
              <a:t>DSM-5 </a:t>
            </a:r>
            <a:r>
              <a:rPr lang="ar-KW" dirty="0"/>
              <a:t>لاضطراب الشخصية الهستيرية هي كما يلي [1]: نمط واسع الانتشار من العاطفية المفرطة والبحث عن الاهتمام ، يبدأ من مرحلة البلوغ المبكر وموجود في مجموعة متنوعة من السياقات ، كما هو مبين في خمسة (أو أكثر) من  التالية: ● 1.  غير مريح في الحالات التي لا يكون هو أو هي مركز الاهتمام فيها. ● 2.  غالبًا ما يتميز التفاعل مع الآخرين بسلوك مغر جنسيًا أو استفزازيًا.  يعرض التحول بسرعة والتعبير الضحلة عن المشاعر. ● 4.  يستخدم المظهر الجسدي باستمرار لجذب الانتباه إلى الذات. ● 5.  لديه أسلوب حديث ذو انطباع مفرط ويفتقر إلى التفاصيل.  يظهر التمثيل الذاتي والمسرحية والتعبير المبالغ فيه عن المشاعر. ● 7.  ممكن (أي تتأثر بسهولة بالآخرين أو الظروف). ● 8.  تعتبر العلاقات أكثر حميمية مما هي عليه بالفعل.</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65</a:t>
            </a:fld>
            <a:endParaRPr lang="en-US"/>
          </a:p>
        </p:txBody>
      </p:sp>
    </p:spTree>
    <p:extLst>
      <p:ext uri="{BB962C8B-B14F-4D97-AF65-F5344CB8AC3E}">
        <p14:creationId xmlns:p14="http://schemas.microsoft.com/office/powerpoint/2010/main" val="3422565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KW" dirty="0"/>
              <a:t>معايير التشخيص الهستريونية - </a:t>
            </a:r>
            <a:r>
              <a:rPr lang="en-US" dirty="0"/>
              <a:t>DSM-5 </a:t>
            </a:r>
            <a:r>
              <a:rPr lang="ar-KW" dirty="0"/>
              <a:t>لاضطراب الشخصية الهستيرية هي كما يلي [1]: نمط واسع الانتشار من العاطفية المفرطة والبحث عن الاهتمام ، يبدأ من مرحلة البلوغ المبكر وموجود في مجموعة متنوعة من السياقات ، كما هو مبين في خمسة (أو أكثر) من  التالية: ● 1.  غير مريح في الحالات التي لا يكون هو أو هي مركز الاهتمام فيها. ● 2.  غالبًا ما يتميز التفاعل مع الآخرين بسلوك مغر جنسيًا أو استفزازيًا.  يعرض التحول بسرعة والتعبير الضحلة عن المشاعر. ● 4.  يستخدم المظهر الجسدي باستمرار لجذب الانتباه إلى الذات. ● 5.  لديه أسلوب حديث ذو انطباع مفرط ويفتقر إلى التفاصيل.  يظهر التمثيل الذاتي والمسرحية والتعبير المبالغ فيه عن المشاعر. ● 7.  ممكن (أي تتأثر بسهولة بالآخرين أو الظروف). ● 8.  تعتبر العلاقات أكثر حميمية مما هي عليه بالفعل.</a:t>
            </a:r>
            <a:endParaRPr lang="en-US" dirty="0"/>
          </a:p>
          <a:p>
            <a:endParaRPr lang="en-US" dirty="0"/>
          </a:p>
          <a:p>
            <a:endParaRPr lang="en-US" dirty="0"/>
          </a:p>
          <a:p>
            <a:endParaRPr lang="en-US" dirty="0"/>
          </a:p>
          <a:p>
            <a:r>
              <a:rPr lang="en-US" dirty="0"/>
              <a:t>Treatment</a:t>
            </a:r>
          </a:p>
          <a:p>
            <a:endParaRPr lang="en-US" dirty="0"/>
          </a:p>
          <a:p>
            <a:r>
              <a:rPr lang="en-US" sz="1800" dirty="0">
                <a:solidFill>
                  <a:srgbClr val="232323"/>
                </a:solidFill>
                <a:latin typeface="ArialMT"/>
              </a:rPr>
              <a:t>individual and group therapy, </a:t>
            </a:r>
          </a:p>
          <a:p>
            <a:r>
              <a:rPr lang="en-US" sz="1800" dirty="0">
                <a:solidFill>
                  <a:srgbClr val="232323"/>
                </a:solidFill>
                <a:latin typeface="ArialMT"/>
              </a:rPr>
              <a:t>medication, </a:t>
            </a:r>
          </a:p>
          <a:p>
            <a:r>
              <a:rPr lang="en-US" sz="1800" dirty="0">
                <a:solidFill>
                  <a:srgbClr val="232323"/>
                </a:solidFill>
                <a:latin typeface="ArialMT"/>
              </a:rPr>
              <a:t>self-education, </a:t>
            </a:r>
          </a:p>
          <a:p>
            <a:r>
              <a:rPr lang="en-US" sz="1800" dirty="0">
                <a:solidFill>
                  <a:srgbClr val="232323"/>
                </a:solidFill>
                <a:latin typeface="ArialMT"/>
              </a:rPr>
              <a:t>specialized substance use disorder treatment, </a:t>
            </a:r>
          </a:p>
          <a:p>
            <a:r>
              <a:rPr lang="en-US" sz="1800" dirty="0">
                <a:solidFill>
                  <a:srgbClr val="232323"/>
                </a:solidFill>
                <a:latin typeface="ArialMT"/>
              </a:rPr>
              <a:t>partial hospitalization, </a:t>
            </a:r>
          </a:p>
          <a:p>
            <a:r>
              <a:rPr lang="en-US" sz="1800" dirty="0">
                <a:solidFill>
                  <a:srgbClr val="232323"/>
                </a:solidFill>
                <a:latin typeface="ArialMT"/>
              </a:rPr>
              <a:t> brief hospitalization during times of crises. </a:t>
            </a:r>
          </a:p>
          <a:p>
            <a:r>
              <a:rPr lang="en-US" sz="1800" dirty="0">
                <a:solidFill>
                  <a:srgbClr val="232323"/>
                </a:solidFill>
                <a:latin typeface="ArialMT"/>
              </a:rPr>
              <a:t>Medications are generally used only as adjuncts to psychotherapy in patients with personality disorders.</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66</a:t>
            </a:fld>
            <a:endParaRPr lang="en-US"/>
          </a:p>
        </p:txBody>
      </p:sp>
    </p:spTree>
    <p:extLst>
      <p:ext uri="{BB962C8B-B14F-4D97-AF65-F5344CB8AC3E}">
        <p14:creationId xmlns:p14="http://schemas.microsoft.com/office/powerpoint/2010/main" val="3422565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spcAft>
                <a:spcPts val="0"/>
              </a:spcAft>
              <a:buFont typeface="+mj-lt"/>
              <a:buAutoNum type="arabicPeriod"/>
            </a:pPr>
            <a:r>
              <a:rPr lang="en-US" sz="1800" dirty="0">
                <a:solidFill>
                  <a:srgbClr val="232323"/>
                </a:solidFill>
                <a:latin typeface="ArialMT"/>
              </a:rPr>
              <a:t> </a:t>
            </a:r>
            <a:r>
              <a:rPr lang="en-US" sz="1200" kern="1200" dirty="0">
                <a:solidFill>
                  <a:srgbClr val="232323"/>
                </a:solidFill>
                <a:effectLst/>
                <a:latin typeface="ArialMT"/>
                <a:ea typeface="Times New Roman" panose="02020603050405020304" pitchFamily="18" charset="0"/>
                <a:cs typeface="Arial" panose="020B0604020202020204" pitchFamily="34" charset="0"/>
              </a:rPr>
              <a:t>Affective instability.</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a:solidFill>
                  <a:srgbClr val="232323"/>
                </a:solidFill>
                <a:effectLst/>
                <a:latin typeface="ArialMT"/>
                <a:ea typeface="Times New Roman" panose="02020603050405020304" pitchFamily="18" charset="0"/>
                <a:cs typeface="Arial" panose="020B0604020202020204" pitchFamily="34" charset="0"/>
              </a:rPr>
              <a:t>Inappropriate anger.</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a:solidFill>
                  <a:srgbClr val="232323"/>
                </a:solidFill>
                <a:effectLst/>
                <a:latin typeface="ArialMT"/>
                <a:ea typeface="Times New Roman" panose="02020603050405020304" pitchFamily="18" charset="0"/>
                <a:cs typeface="Arial" panose="020B0604020202020204" pitchFamily="34" charset="0"/>
              </a:rPr>
              <a:t>Unstable relationships.</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a:solidFill>
                  <a:srgbClr val="232323"/>
                </a:solidFill>
                <a:effectLst/>
                <a:latin typeface="ArialMT"/>
                <a:ea typeface="Times New Roman" panose="02020603050405020304" pitchFamily="18" charset="0"/>
                <a:cs typeface="Arial" panose="020B0604020202020204" pitchFamily="34" charset="0"/>
              </a:rPr>
              <a:t>Feelings of emptiness.</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a:solidFill>
                  <a:srgbClr val="232323"/>
                </a:solidFill>
                <a:effectLst/>
                <a:latin typeface="ArialMT"/>
                <a:ea typeface="Times New Roman" panose="02020603050405020304" pitchFamily="18" charset="0"/>
                <a:cs typeface="Arial" panose="020B0604020202020204" pitchFamily="34" charset="0"/>
              </a:rPr>
              <a:t>Paranoia or dissociation.</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a:solidFill>
                  <a:srgbClr val="232323"/>
                </a:solidFill>
                <a:effectLst/>
                <a:latin typeface="ArialMT"/>
                <a:ea typeface="Times New Roman" panose="02020603050405020304" pitchFamily="18" charset="0"/>
                <a:cs typeface="Arial" panose="020B0604020202020204" pitchFamily="34" charset="0"/>
              </a:rPr>
              <a:t>Identity disturbance.</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a:solidFill>
                  <a:srgbClr val="232323"/>
                </a:solidFill>
                <a:effectLst/>
                <a:latin typeface="ArialMT"/>
                <a:ea typeface="Times New Roman" panose="02020603050405020304" pitchFamily="18" charset="0"/>
                <a:cs typeface="Arial" panose="020B0604020202020204" pitchFamily="34" charset="0"/>
              </a:rPr>
              <a:t>Abandonment fears.</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1200" kern="1200" dirty="0" err="1">
                <a:solidFill>
                  <a:srgbClr val="232323"/>
                </a:solidFill>
                <a:effectLst/>
                <a:latin typeface="ArialMT"/>
                <a:ea typeface="Times New Roman" panose="02020603050405020304" pitchFamily="18" charset="0"/>
                <a:cs typeface="Arial" panose="020B0604020202020204" pitchFamily="34" charset="0"/>
              </a:rPr>
              <a:t>Suicidality</a:t>
            </a:r>
            <a:r>
              <a:rPr lang="en-US" sz="1200" kern="1200" dirty="0">
                <a:solidFill>
                  <a:srgbClr val="232323"/>
                </a:solidFill>
                <a:effectLst/>
                <a:latin typeface="ArialMT"/>
                <a:ea typeface="Times New Roman" panose="02020603050405020304" pitchFamily="18" charset="0"/>
                <a:cs typeface="Arial" panose="020B0604020202020204" pitchFamily="34" charset="0"/>
              </a:rPr>
              <a:t> or self harm</a:t>
            </a:r>
          </a:p>
          <a:p>
            <a:pPr marL="342900" lvl="0" indent="-342900">
              <a:spcAft>
                <a:spcPts val="0"/>
              </a:spcAft>
              <a:buFont typeface="+mj-lt"/>
              <a:buAutoNum type="arabicPeriod"/>
            </a:pPr>
            <a:endParaRPr lang="en-US" sz="1200" kern="1200" dirty="0">
              <a:solidFill>
                <a:srgbClr val="232323"/>
              </a:solidFill>
              <a:effectLst/>
              <a:latin typeface="ArialMT"/>
              <a:cs typeface="Arial" panose="020B0604020202020204" pitchFamily="34" charset="0"/>
            </a:endParaRPr>
          </a:p>
          <a:p>
            <a:endParaRPr lang="en-US" dirty="0"/>
          </a:p>
          <a:p>
            <a:endParaRPr lang="en-US" sz="1200" dirty="0">
              <a:solidFill>
                <a:srgbClr val="232323"/>
              </a:solidFill>
              <a:latin typeface="ArialMT"/>
            </a:endParaRPr>
          </a:p>
          <a:p>
            <a:r>
              <a:rPr lang="ar-KW" dirty="0"/>
              <a:t>جهود محمومة لتجنب التخلي الحقيقي أو المتخيل.</a:t>
            </a:r>
          </a:p>
          <a:p>
            <a:endParaRPr lang="ar-KW" dirty="0"/>
          </a:p>
          <a:p>
            <a:r>
              <a:rPr lang="ar-KW" dirty="0"/>
              <a:t>  نمط من العلاقات الشخصية غير المستقرة والمكثفة التي تتميز بالتناوب بين التطرف المثالي والخفض.</a:t>
            </a:r>
          </a:p>
          <a:p>
            <a:endParaRPr lang="ar-KW" dirty="0"/>
          </a:p>
          <a:p>
            <a:r>
              <a:rPr lang="ar-KW" dirty="0"/>
              <a:t> اضطراب الهوية: صورة ذاتية ثابتة أو غير مستقرة أو إحساس بالذات.</a:t>
            </a:r>
          </a:p>
          <a:p>
            <a:endParaRPr lang="ar-KW" dirty="0"/>
          </a:p>
          <a:p>
            <a:r>
              <a:rPr lang="ar-KW" dirty="0"/>
              <a:t> الاندفاع في اثنين على الأقل من المجالات التي يحتمل أن تكون مضرة ذاتياً (على سبيل المثال ، الإنفاق ، الجنس ، تعاطي المخدرات ، القيادة المتهورة ، الأكل الشراعي).</a:t>
            </a:r>
          </a:p>
          <a:p>
            <a:endParaRPr lang="ar-KW" dirty="0"/>
          </a:p>
          <a:p>
            <a:r>
              <a:rPr lang="ar-KW" dirty="0"/>
              <a:t>  السلوك الانتحاري المتكرر أو الإيماءات أو التهديدات أو السلوك المشوه.</a:t>
            </a:r>
          </a:p>
          <a:p>
            <a:endParaRPr lang="ar-KW" dirty="0"/>
          </a:p>
          <a:p>
            <a:r>
              <a:rPr lang="ar-KW" dirty="0"/>
              <a:t> عدم الاستقرار العاطفي الناجم عن تفاعل ملحوظ للمزاج (على سبيل المثال ، خلل النطق العرضي الشديد ، والتهيج ، أو القلق عادة ما يستغرق بضع ساعات ونادراً ما يكون أكثر من بضعة أيام فقط).</a:t>
            </a:r>
          </a:p>
          <a:p>
            <a:r>
              <a:rPr lang="ar-KW" dirty="0"/>
              <a:t> مشاعر مزمنة بالفراغ.</a:t>
            </a:r>
          </a:p>
          <a:p>
            <a:endParaRPr lang="ar-KW" dirty="0"/>
          </a:p>
          <a:p>
            <a:r>
              <a:rPr lang="ar-KW" dirty="0"/>
              <a:t> غضب شديد أو غير مناسب أو صعوبة في السيطرة على الغضب (على سبيل المثال ، عروض متكررة من المزاج والغضب المستمر والمعارك البدنية المتكررة).</a:t>
            </a:r>
          </a:p>
          <a:p>
            <a:endParaRPr lang="ar-KW" dirty="0"/>
          </a:p>
          <a:p>
            <a:r>
              <a:rPr lang="ar-KW" dirty="0"/>
              <a:t> عاطفية ، التفكير الإجهاد بجنون العظمة أو أعراض الانفصام الحاد.</a:t>
            </a:r>
            <a:endParaRPr lang="en-US" dirty="0"/>
          </a:p>
          <a:p>
            <a:pPr marL="342900" lvl="0" indent="-342900">
              <a:spcAft>
                <a:spcPts val="0"/>
              </a:spcAft>
              <a:buFont typeface="+mj-lt"/>
              <a:buAutoNum type="arabicPeriod"/>
            </a:pPr>
            <a:endParaRPr lang="en-US" sz="1200" kern="1200" dirty="0">
              <a:solidFill>
                <a:srgbClr val="232323"/>
              </a:solidFill>
              <a:effectLst/>
              <a:latin typeface="ArialMT"/>
              <a:cs typeface="Arial" panose="020B0604020202020204" pitchFamily="34" charset="0"/>
            </a:endParaRPr>
          </a:p>
        </p:txBody>
      </p:sp>
      <p:sp>
        <p:nvSpPr>
          <p:cNvPr id="4" name="Slide Number Placeholder 3"/>
          <p:cNvSpPr>
            <a:spLocks noGrp="1"/>
          </p:cNvSpPr>
          <p:nvPr>
            <p:ph type="sldNum" sz="quarter" idx="5"/>
          </p:nvPr>
        </p:nvSpPr>
        <p:spPr/>
        <p:txBody>
          <a:bodyPr/>
          <a:lstStyle/>
          <a:p>
            <a:fld id="{107D4E06-DC8E-584D-964E-B10EB4CA5604}" type="slidenum">
              <a:rPr lang="en-US" smtClean="0"/>
              <a:t>73</a:t>
            </a:fld>
            <a:endParaRPr lang="en-US"/>
          </a:p>
        </p:txBody>
      </p:sp>
    </p:spTree>
    <p:extLst>
      <p:ext uri="{BB962C8B-B14F-4D97-AF65-F5344CB8AC3E}">
        <p14:creationId xmlns:p14="http://schemas.microsoft.com/office/powerpoint/2010/main" val="1615916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74</a:t>
            </a:fld>
            <a:endParaRPr lang="en-US"/>
          </a:p>
        </p:txBody>
      </p:sp>
    </p:spTree>
    <p:extLst>
      <p:ext uri="{BB962C8B-B14F-4D97-AF65-F5344CB8AC3E}">
        <p14:creationId xmlns:p14="http://schemas.microsoft.com/office/powerpoint/2010/main" val="40259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Arial" panose="020B0604020202020204" pitchFamily="34" charset="0"/>
              </a:rPr>
              <a:t>6. There is no single best practice model that can be followed by all countries. Rather, successes have been achieved through sensible local application of broad principles.</a:t>
            </a:r>
          </a:p>
          <a:p>
            <a:r>
              <a:rPr lang="en-US" sz="1200" dirty="0">
                <a:effectLst/>
                <a:latin typeface="Calibri" panose="020F0502020204030204" pitchFamily="34" charset="0"/>
                <a:ea typeface="Times New Roman" panose="02020603050405020304" pitchFamily="18" charset="0"/>
                <a:cs typeface="Arial" panose="020B0604020202020204" pitchFamily="34" charset="0"/>
              </a:rPr>
              <a:t>7. Integration is most successful when mental health is incorporated into health policy and legislative frameworks and supported by senior leadership, adequate resources, and ongoing governance.</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7</a:t>
            </a:fld>
            <a:endParaRPr lang="en-US"/>
          </a:p>
        </p:txBody>
      </p:sp>
    </p:spTree>
    <p:extLst>
      <p:ext uri="{BB962C8B-B14F-4D97-AF65-F5344CB8AC3E}">
        <p14:creationId xmlns:p14="http://schemas.microsoft.com/office/powerpoint/2010/main" val="379714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81</a:t>
            </a:fld>
            <a:endParaRPr lang="en-US"/>
          </a:p>
        </p:txBody>
      </p:sp>
    </p:spTree>
    <p:extLst>
      <p:ext uri="{BB962C8B-B14F-4D97-AF65-F5344CB8AC3E}">
        <p14:creationId xmlns:p14="http://schemas.microsoft.com/office/powerpoint/2010/main" val="1145878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82</a:t>
            </a:fld>
            <a:endParaRPr lang="en-US"/>
          </a:p>
        </p:txBody>
      </p:sp>
    </p:spTree>
    <p:extLst>
      <p:ext uri="{BB962C8B-B14F-4D97-AF65-F5344CB8AC3E}">
        <p14:creationId xmlns:p14="http://schemas.microsoft.com/office/powerpoint/2010/main" val="1145878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83</a:t>
            </a:fld>
            <a:endParaRPr lang="en-US"/>
          </a:p>
        </p:txBody>
      </p:sp>
    </p:spTree>
    <p:extLst>
      <p:ext uri="{BB962C8B-B14F-4D97-AF65-F5344CB8AC3E}">
        <p14:creationId xmlns:p14="http://schemas.microsoft.com/office/powerpoint/2010/main" val="114587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KW" sz="1800" b="1" dirty="0">
                <a:solidFill>
                  <a:srgbClr val="495F62"/>
                </a:solidFill>
                <a:latin typeface="Arial-BoldMT"/>
              </a:rPr>
              <a:t>وأسلوب القصة من الأساليب التي اعتنى القرآن الكريم بها عناية خاصة؛ لما فيها من عنصر التشويق، وجوانب الاتعاظ والاعتبار. وقد ألمح القرآن إلى هذا في أكثر من آية من ذلك قوله تعالى: {</a:t>
            </a:r>
            <a:r>
              <a:rPr lang="ar-KW" sz="1800" b="1" dirty="0">
                <a:solidFill>
                  <a:srgbClr val="0000FF"/>
                </a:solidFill>
                <a:latin typeface="Arial-BoldMT"/>
              </a:rPr>
              <a:t>فاقصص القصص لعلهم يتفكرون</a:t>
            </a:r>
            <a:r>
              <a:rPr lang="ar-KW" sz="1800" b="1" dirty="0">
                <a:solidFill>
                  <a:srgbClr val="495F62"/>
                </a:solidFill>
                <a:latin typeface="Arial-BoldMT"/>
              </a:rPr>
              <a:t>} (الأعراف:176)، إلى غير ذلك من الآيات التي تبين اعتماد القرآن أسلوب القصص، تحقيقاً لمقاصد وأغراض نتبينها </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9</a:t>
            </a:fld>
            <a:endParaRPr lang="en-US"/>
          </a:p>
        </p:txBody>
      </p:sp>
    </p:spTree>
    <p:extLst>
      <p:ext uri="{BB962C8B-B14F-4D97-AF65-F5344CB8AC3E}">
        <p14:creationId xmlns:p14="http://schemas.microsoft.com/office/powerpoint/2010/main" val="354548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ArialMT"/>
              </a:rPr>
              <a:t>The use of antidepressants for acute and maintenance treatment of bipolar depression is controversial because of concerns that these drugs are not effective and may harm patients by causing switches from depression to mania as well as rapid cycling .</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20</a:t>
            </a:fld>
            <a:endParaRPr lang="en-US"/>
          </a:p>
        </p:txBody>
      </p:sp>
    </p:spTree>
    <p:extLst>
      <p:ext uri="{BB962C8B-B14F-4D97-AF65-F5344CB8AC3E}">
        <p14:creationId xmlns:p14="http://schemas.microsoft.com/office/powerpoint/2010/main" val="428313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232323"/>
                </a:solidFill>
                <a:latin typeface="ArialMT"/>
              </a:rPr>
              <a:t>Although some primary care clinicians have the requisite training and experience to manage bipolar disorder, many patients are referred to psychiatrists and other mental health clinicians if these specialists are available. Common indications for referral include:</a:t>
            </a: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endParaRPr lang="en-US" sz="1200" b="0" dirty="0">
              <a:solidFill>
                <a:srgbClr val="232323"/>
              </a:solidFill>
              <a:latin typeface="ArialMT"/>
            </a:endParaRPr>
          </a:p>
          <a:p>
            <a:r>
              <a:rPr lang="en-US" sz="1200" b="0" dirty="0">
                <a:solidFill>
                  <a:srgbClr val="232323"/>
                </a:solidFill>
                <a:latin typeface="ArialMT"/>
              </a:rPr>
              <a:t>General internists and other clinicians can help educate patients and families about pharmacotherapy and reinforce the need for adherence, and typically collaborate in evaluating patients prior to treatment and monitoring vital signs, weight, height, and waist size during treatment.  </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21</a:t>
            </a:fld>
            <a:endParaRPr lang="en-US"/>
          </a:p>
        </p:txBody>
      </p:sp>
    </p:spTree>
    <p:extLst>
      <p:ext uri="{BB962C8B-B14F-4D97-AF65-F5344CB8AC3E}">
        <p14:creationId xmlns:p14="http://schemas.microsoft.com/office/powerpoint/2010/main" val="42769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rgbClr val="111111"/>
              </a:solidFill>
              <a:latin typeface="ABCSansBold"/>
            </a:endParaRPr>
          </a:p>
          <a:p>
            <a:r>
              <a:rPr lang="en-US" sz="1800" dirty="0">
                <a:solidFill>
                  <a:srgbClr val="4A4A4A"/>
                </a:solidFill>
                <a:latin typeface="HelveticaNeue"/>
              </a:rPr>
              <a:t>“The sadness will last forever” - suicide letter by Vincent Van Gogh</a:t>
            </a:r>
          </a:p>
          <a:p>
            <a:endParaRPr lang="en-US" sz="1800" dirty="0">
              <a:solidFill>
                <a:srgbClr val="4A4A4A"/>
              </a:solidFill>
              <a:latin typeface="HelveticaNeue"/>
            </a:endParaRPr>
          </a:p>
          <a:p>
            <a:r>
              <a:rPr lang="en-US" sz="1800" dirty="0">
                <a:solidFill>
                  <a:srgbClr val="4A4A4A"/>
                </a:solidFill>
                <a:latin typeface="HelveticaNeue"/>
              </a:rPr>
              <a:t>Key massage:</a:t>
            </a:r>
          </a:p>
          <a:p>
            <a:r>
              <a:rPr lang="en-US" sz="1800" dirty="0">
                <a:solidFill>
                  <a:srgbClr val="4A4A4A"/>
                </a:solidFill>
                <a:latin typeface="HelveticaNeue"/>
              </a:rPr>
              <a:t>Don’t forget bipolar major depression episode </a:t>
            </a:r>
          </a:p>
          <a:p>
            <a:r>
              <a:rPr lang="en-US" sz="1800" dirty="0">
                <a:solidFill>
                  <a:srgbClr val="4A4A4A"/>
                </a:solidFill>
                <a:latin typeface="HelveticaNeue"/>
              </a:rPr>
              <a:t>Ask about suicide thoughts &amp; attempts directly.</a:t>
            </a:r>
          </a:p>
          <a:p>
            <a:endParaRPr lang="en-US" sz="1800" dirty="0">
              <a:solidFill>
                <a:srgbClr val="4A4A4A"/>
              </a:solidFill>
              <a:latin typeface="HelveticaNeue"/>
            </a:endParaRPr>
          </a:p>
          <a:p>
            <a:endParaRPr lang="en-US" sz="1800" dirty="0">
              <a:solidFill>
                <a:srgbClr val="4A4A4A"/>
              </a:solidFill>
              <a:latin typeface="HelveticaNeue"/>
            </a:endParaRPr>
          </a:p>
          <a:p>
            <a:r>
              <a:rPr lang="en-US" sz="1800" dirty="0">
                <a:solidFill>
                  <a:srgbClr val="4A4A4A"/>
                </a:solidFill>
                <a:latin typeface="HelveticaNeue"/>
              </a:rPr>
              <a:t>It’s </a:t>
            </a:r>
            <a:r>
              <a:rPr lang="en-US" sz="1800">
                <a:solidFill>
                  <a:srgbClr val="4A4A4A"/>
                </a:solidFill>
                <a:latin typeface="HelveticaNeue"/>
              </a:rPr>
              <a:t>not only URTI</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22</a:t>
            </a:fld>
            <a:endParaRPr lang="en-US"/>
          </a:p>
        </p:txBody>
      </p:sp>
    </p:spTree>
    <p:extLst>
      <p:ext uri="{BB962C8B-B14F-4D97-AF65-F5344CB8AC3E}">
        <p14:creationId xmlns:p14="http://schemas.microsoft.com/office/powerpoint/2010/main" val="140976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Baskerville" panose="02020502070401020303" pitchFamily="18" charset="0"/>
                <a:ea typeface="Baskerville" panose="02020502070401020303" pitchFamily="18" charset="0"/>
                <a:hlinkClick r:id="rId3">
                  <a:extLst>
                    <a:ext uri="{A12FA001-AC4F-418D-AE19-62706E023703}">
                      <ahyp:hlinkClr xmlns:ahyp="http://schemas.microsoft.com/office/drawing/2018/hyperlinkcolor" val="tx"/>
                    </a:ext>
                  </a:extLst>
                </a:hlinkClick>
              </a:rPr>
              <a:t>In patients with general medical illnesses such as diabetes or coronary heart disease, the prevalence of major depression is estimated at 10 to 20 percent </a:t>
            </a:r>
            <a:r>
              <a:rPr lang="en-US" sz="1200" u="sng" dirty="0">
                <a:latin typeface="Baskerville" panose="02020502070401020303" pitchFamily="18" charset="0"/>
                <a:ea typeface="Baskerville" panose="02020502070401020303" pitchFamily="18" charset="0"/>
              </a:rPr>
              <a:t>.</a:t>
            </a:r>
            <a:r>
              <a:rPr lang="en-US" sz="1200" u="sng" dirty="0">
                <a:latin typeface="Baskerville" panose="02020502070401020303" pitchFamily="18" charset="0"/>
                <a:ea typeface="Baskerville" panose="02020502070401020303" pitchFamily="18" charset="0"/>
                <a:hlinkClick r:id="rId4">
                  <a:extLst>
                    <a:ext uri="{A12FA001-AC4F-418D-AE19-62706E023703}">
                      <ahyp:hlinkClr xmlns:ahyp="http://schemas.microsoft.com/office/drawing/2018/hyperlinkcolor" val="tx"/>
                    </a:ext>
                  </a:extLst>
                </a:hlinkClick>
              </a:rPr>
              <a:t>In addition, disability due to depression is common. The World Health Organization ranks unipolar major depression as the 11th greatest cause of disability and mortality in the world, among 291 diseases and causes of injury </a:t>
            </a:r>
            <a:r>
              <a:rPr lang="en-US" sz="1200" u="sng" dirty="0">
                <a:solidFill>
                  <a:srgbClr val="FF0000"/>
                </a:solidFill>
                <a:latin typeface="ArialMT"/>
                <a:hlinkClick r:id="rId5">
                  <a:extLst>
                    <a:ext uri="{A12FA001-AC4F-418D-AE19-62706E023703}">
                      <ahyp:hlinkClr xmlns:ahyp="http://schemas.microsoft.com/office/drawing/2018/hyperlinkcolor" val="tx"/>
                    </a:ext>
                  </a:extLst>
                </a:hlinkClick>
              </a:rPr>
              <a:t>and dysthymia ranks 20th </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29</a:t>
            </a:fld>
            <a:endParaRPr lang="en-US"/>
          </a:p>
        </p:txBody>
      </p:sp>
    </p:spTree>
    <p:extLst>
      <p:ext uri="{BB962C8B-B14F-4D97-AF65-F5344CB8AC3E}">
        <p14:creationId xmlns:p14="http://schemas.microsoft.com/office/powerpoint/2010/main" val="246131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2323"/>
                </a:solidFill>
                <a:latin typeface="ArialMT"/>
              </a:rPr>
              <a:t>Unipolar major depression (major depressive disorder) is diagnosed in patients who have suffered at least one major depressive episode and have no history of mania or hypomania (</a:t>
            </a:r>
            <a:r>
              <a:rPr lang="en-US" sz="1800" u="sng" dirty="0">
                <a:solidFill>
                  <a:srgbClr val="00905A"/>
                </a:solidFill>
                <a:latin typeface="ArialMT"/>
                <a:hlinkClick r:id="rId3"/>
              </a:rPr>
              <a:t>table 1</a:t>
            </a:r>
            <a:r>
              <a:rPr lang="en-US" sz="1800" u="sng" dirty="0">
                <a:solidFill>
                  <a:srgbClr val="232323"/>
                </a:solidFill>
                <a:latin typeface="ArialMT"/>
                <a:hlinkClick r:id="rId3"/>
              </a:rPr>
              <a:t>) [</a:t>
            </a:r>
            <a:r>
              <a:rPr lang="en-US" sz="1800" u="sng" dirty="0">
                <a:solidFill>
                  <a:srgbClr val="00905A"/>
                </a:solidFill>
                <a:latin typeface="ArialMT"/>
                <a:hlinkClick r:id="rId4"/>
              </a:rPr>
              <a:t>5</a:t>
            </a:r>
            <a:r>
              <a:rPr lang="en-US" sz="1800" u="sng" dirty="0">
                <a:solidFill>
                  <a:srgbClr val="232323"/>
                </a:solidFill>
                <a:latin typeface="ArialMT"/>
                <a:hlinkClick r:id="rId4"/>
              </a:rPr>
              <a:t>]. A major depressive episode is a period lasting at least two weeks, with five or more of the following symptoms: depressed mood, anhedonia, insomnia or </a:t>
            </a:r>
            <a:r>
              <a:rPr lang="en-US" sz="1800" u="sng" dirty="0" err="1">
                <a:solidFill>
                  <a:srgbClr val="232323"/>
                </a:solidFill>
                <a:latin typeface="ArialMT"/>
                <a:hlinkClick r:id="rId4"/>
              </a:rPr>
              <a:t>hypersomnia</a:t>
            </a:r>
            <a:r>
              <a:rPr lang="en-US" sz="1800" u="sng" dirty="0">
                <a:solidFill>
                  <a:srgbClr val="232323"/>
                </a:solidFill>
                <a:latin typeface="ArialMT"/>
                <a:hlinkClick r:id="rId4"/>
              </a:rPr>
              <a:t>, change in appetite or weight, psychomotor retardation or agitation, low energy, poor concentration, thoughts of worthlessness or guilt, and recurrent thoughts about death or suicide; at least one of the symptoms must be depressed mood or anhedonia. (See </a:t>
            </a:r>
            <a:r>
              <a:rPr lang="en-US" sz="1800" u="sng" dirty="0">
                <a:solidFill>
                  <a:srgbClr val="00905A"/>
                </a:solidFill>
                <a:latin typeface="ArialMT"/>
                <a:hlinkClick r:id="rId5"/>
              </a:rPr>
              <a:t>"Unipolar depression in adults: Assessment and diagnosis", section on 'Unipolar major depression'</a:t>
            </a:r>
            <a:r>
              <a:rPr lang="en-US" sz="1800" u="sng" dirty="0">
                <a:solidFill>
                  <a:srgbClr val="232323"/>
                </a:solidFill>
                <a:latin typeface="ArialMT"/>
                <a:hlinkClick r:id="rId5"/>
              </a:rPr>
              <a:t>.)</a:t>
            </a:r>
            <a:r>
              <a:rPr lang="en-US" sz="1800" b="1" u="sng" dirty="0">
                <a:solidFill>
                  <a:srgbClr val="232323"/>
                </a:solidFill>
                <a:latin typeface="Arial-BoldMT"/>
                <a:hlinkClick r:id="rId5"/>
              </a:rPr>
              <a:t>OVERVIEW OF TREATMENT</a:t>
            </a:r>
            <a:r>
              <a:rPr lang="en-US" sz="1800" b="0" u="sng" dirty="0">
                <a:solidFill>
                  <a:srgbClr val="232323"/>
                </a:solidFill>
                <a:latin typeface="ArialMT"/>
                <a:hlinkClick r:id="rId5"/>
              </a:rPr>
              <a:t>Many studies describe treatment outcome using the terms “response” and “remission,” based upon the amount of improvement from baseline on a clinician administered depression rating scale [</a:t>
            </a:r>
            <a:r>
              <a:rPr lang="en-US" sz="1800" b="0" u="sng" dirty="0">
                <a:solidFill>
                  <a:srgbClr val="00905A"/>
                </a:solidFill>
                <a:latin typeface="ArialMT"/>
                <a:hlinkClick r:id="rId6"/>
              </a:rPr>
              <a:t>6,7</a:t>
            </a:r>
            <a:r>
              <a:rPr lang="en-US" sz="1800" b="0" u="sng" dirty="0">
                <a:solidFill>
                  <a:srgbClr val="232323"/>
                </a:solidFill>
                <a:latin typeface="ArialMT"/>
                <a:hlinkClick r:id="rId6"/>
              </a:rPr>
              <a:t>]:</a:t>
            </a:r>
            <a:r>
              <a:rPr lang="en-US" sz="1800" b="0" u="sng" dirty="0">
                <a:solidFill>
                  <a:srgbClr val="232323"/>
                </a:solidFill>
                <a:latin typeface="TimesNewRomanPSMT"/>
                <a:hlinkClick r:id="rId6"/>
              </a:rPr>
              <a:t>●</a:t>
            </a:r>
            <a:r>
              <a:rPr lang="en-US" sz="1800" b="0" u="sng" dirty="0">
                <a:solidFill>
                  <a:srgbClr val="232323"/>
                </a:solidFill>
                <a:latin typeface="ArialMT"/>
                <a:hlinkClick r:id="rId6"/>
              </a:rPr>
              <a:t>Response – Improvement ≥50 percent but less than the threshold for remission.</a:t>
            </a:r>
            <a:r>
              <a:rPr lang="en-US" sz="1800" b="0" u="sng" dirty="0">
                <a:solidFill>
                  <a:srgbClr val="232323"/>
                </a:solidFill>
                <a:latin typeface="TimesNewRomanPSMT"/>
                <a:hlinkClick r:id="rId6"/>
              </a:rPr>
              <a:t>●</a:t>
            </a:r>
            <a:r>
              <a:rPr lang="en-US" sz="1800" b="0" u="sng" dirty="0">
                <a:solidFill>
                  <a:srgbClr val="232323"/>
                </a:solidFill>
                <a:latin typeface="ArialMT"/>
                <a:hlinkClick r:id="rId6"/>
              </a:rPr>
              <a:t>Remission – Depression rating scale score less than or equal to a specific cutoff that defines the normal range. As an example, studies using the 17 item Hamilton Rating Scale for Depression (</a:t>
            </a:r>
            <a:r>
              <a:rPr lang="en-US" sz="1800" b="0" u="sng" dirty="0">
                <a:solidFill>
                  <a:srgbClr val="00905A"/>
                </a:solidFill>
                <a:latin typeface="ArialMT"/>
                <a:hlinkClick r:id="rId7"/>
              </a:rPr>
              <a:t>form 1A-C</a:t>
            </a:r>
            <a:r>
              <a:rPr lang="en-US" sz="1800" b="0" u="sng" dirty="0">
                <a:solidFill>
                  <a:srgbClr val="232323"/>
                </a:solidFill>
                <a:latin typeface="ArialMT"/>
                <a:hlinkClick r:id="rId7"/>
              </a:rPr>
              <a:t>) or the </a:t>
            </a:r>
            <a:r>
              <a:rPr lang="en-US" sz="1800" b="0" u="sng" dirty="0" err="1">
                <a:solidFill>
                  <a:srgbClr val="232323"/>
                </a:solidFill>
                <a:latin typeface="ArialMT"/>
                <a:hlinkClick r:id="rId7"/>
              </a:rPr>
              <a:t>Montgomery-Asberg</a:t>
            </a:r>
            <a:r>
              <a:rPr lang="en-US" sz="1800" b="0" u="sng" dirty="0">
                <a:solidFill>
                  <a:srgbClr val="232323"/>
                </a:solidFill>
                <a:latin typeface="ArialMT"/>
                <a:hlinkClick r:id="rId7"/>
              </a:rPr>
              <a:t> Depression Rating Scale (</a:t>
            </a:r>
            <a:r>
              <a:rPr lang="en-US" sz="1800" b="0" u="sng" dirty="0">
                <a:solidFill>
                  <a:srgbClr val="00905A"/>
                </a:solidFill>
                <a:latin typeface="ArialMT"/>
                <a:hlinkClick r:id="rId8"/>
              </a:rPr>
              <a:t>figure 1A-C</a:t>
            </a:r>
            <a:r>
              <a:rPr lang="en-US" sz="1800" b="0" u="sng" dirty="0">
                <a:solidFill>
                  <a:srgbClr val="232323"/>
                </a:solidFill>
                <a:latin typeface="ArialMT"/>
                <a:hlinkClick r:id="rId8"/>
              </a:rPr>
              <a:t>) often define remission as a score ≤7, while studies using the Patient Health Questionnaire – Nine Item (PHQ-9) (</a:t>
            </a:r>
            <a:r>
              <a:rPr lang="en-US" sz="1800" b="0" u="sng" dirty="0">
                <a:solidFill>
                  <a:srgbClr val="00905A"/>
                </a:solidFill>
                <a:latin typeface="ArialMT"/>
                <a:hlinkClick r:id="rId9"/>
              </a:rPr>
              <a:t>table 2</a:t>
            </a:r>
            <a:r>
              <a:rPr lang="en-US" sz="1800" b="0" u="sng" dirty="0">
                <a:solidFill>
                  <a:srgbClr val="232323"/>
                </a:solidFill>
                <a:latin typeface="ArialMT"/>
                <a:hlinkClick r:id="rId9"/>
              </a:rPr>
              <a:t>) often define remission as a score &lt;5.The goal of initial treatment for depression is symptom remission and restoring baseline functioning [</a:t>
            </a:r>
            <a:r>
              <a:rPr lang="en-US" sz="1800" b="0" u="sng" dirty="0">
                <a:solidFill>
                  <a:srgbClr val="00905A"/>
                </a:solidFill>
                <a:latin typeface="ArialMT"/>
                <a:hlinkClick r:id="rId10"/>
              </a:rPr>
              <a:t>8-10</a:t>
            </a:r>
            <a:r>
              <a:rPr lang="en-US" sz="1800" b="0" u="sng" dirty="0">
                <a:solidFill>
                  <a:srgbClr val="232323"/>
                </a:solidFill>
                <a:latin typeface="ArialMT"/>
                <a:hlinkClick r:id="rId10"/>
              </a:rPr>
              <a:t>]. In the prospective Sequenced Treatment Alternatives to Relieve Depression (STAR*D) study, 3671 outpatients with unipolar major depression who improved following treatment with pharmacotherapy and/or psychotherapy were subsequently followed for up to 12 months [</a:t>
            </a:r>
            <a:r>
              <a:rPr lang="en-US" sz="1800" b="0" u="sng" dirty="0">
                <a:solidFill>
                  <a:srgbClr val="00905A"/>
                </a:solidFill>
                <a:latin typeface="ArialMT"/>
                <a:hlinkClick r:id="rId11"/>
              </a:rPr>
              <a:t>11</a:t>
            </a:r>
            <a:r>
              <a:rPr lang="en-US" sz="1800" b="0" u="sng" dirty="0">
                <a:solidFill>
                  <a:srgbClr val="232323"/>
                </a:solidFill>
                <a:latin typeface="ArialMT"/>
                <a:hlinkClick r:id="rId11"/>
              </a:rPr>
              <a:t>]. Relapse appeared to occur less frequently in patients who remitted, compared with patients who responded but did not remit.We suggest that clinicians monitor treatment outcomes with patient self-report scales such as the Patient Health Questionnaire – Nine Item (</a:t>
            </a:r>
            <a:r>
              <a:rPr lang="en-US" sz="1800" b="0" u="sng" dirty="0">
                <a:solidFill>
                  <a:srgbClr val="00905A"/>
                </a:solidFill>
                <a:latin typeface="ArialMT"/>
                <a:hlinkClick r:id="rId9"/>
              </a:rPr>
              <a:t>table 2</a:t>
            </a:r>
            <a:r>
              <a:rPr lang="en-US" sz="1800" b="0" u="sng" dirty="0">
                <a:solidFill>
                  <a:srgbClr val="232323"/>
                </a:solidFill>
                <a:latin typeface="ArialMT"/>
                <a:hlinkClick r:id="rId9"/>
              </a:rPr>
              <a:t>). (See </a:t>
            </a:r>
            <a:r>
              <a:rPr lang="en-US" sz="1800" b="0" u="sng" dirty="0">
                <a:solidFill>
                  <a:srgbClr val="00905A"/>
                </a:solidFill>
                <a:latin typeface="ArialMT"/>
                <a:hlinkClick r:id="rId12"/>
              </a:rPr>
              <a:t>"Using scales to monitor symptoms and treat depression (measurement based care)", section on 'Patient Health Questionnaire - Nine Item'</a:t>
            </a:r>
            <a:r>
              <a:rPr lang="en-US" sz="1800" b="0" u="sng" dirty="0">
                <a:solidFill>
                  <a:srgbClr val="232323"/>
                </a:solidFill>
                <a:latin typeface="ArialMT"/>
                <a:hlinkClick r:id="rId12"/>
              </a:rPr>
              <a:t>.)</a:t>
            </a:r>
            <a:r>
              <a:rPr lang="en-US" sz="1800" b="1" u="sng" dirty="0">
                <a:solidFill>
                  <a:srgbClr val="232323"/>
                </a:solidFill>
                <a:latin typeface="Arial-BoldMT"/>
                <a:hlinkClick r:id="rId12"/>
              </a:rPr>
              <a:t>Choosing a treatment regimen</a:t>
            </a:r>
            <a:r>
              <a:rPr lang="en-US" sz="1800" b="0" u="sng" dirty="0">
                <a:solidFill>
                  <a:srgbClr val="232323"/>
                </a:solidFill>
                <a:latin typeface="ArialMT"/>
                <a:hlinkClick r:id="rId12"/>
              </a:rPr>
              <a:t> — For the initial treatment of unipolar major depression, we suggest the combination of pharmacotherapy and psychotherapy, based upon randomized trials that found combination treatment was more effective than either of these treatments alone [</a:t>
            </a:r>
            <a:r>
              <a:rPr lang="en-US" sz="1800" b="0" u="sng" dirty="0">
                <a:solidFill>
                  <a:srgbClr val="00905A"/>
                </a:solidFill>
                <a:latin typeface="ArialMT"/>
                <a:hlinkClick r:id="rId13"/>
              </a:rPr>
              <a:t>12,13</a:t>
            </a:r>
            <a:r>
              <a:rPr lang="en-US" sz="1800" b="0" u="sng" dirty="0">
                <a:solidFill>
                  <a:srgbClr val="232323"/>
                </a:solidFill>
                <a:latin typeface="ArialMT"/>
                <a:hlinkClick r:id="rId13"/>
              </a:rPr>
              <a:t>]. However, clinical trials have not established the superiority of any specific medication/psychotherapy combination [</a:t>
            </a:r>
            <a:r>
              <a:rPr lang="en-US" sz="1800" b="0" u="sng" dirty="0">
                <a:solidFill>
                  <a:srgbClr val="00905A"/>
                </a:solidFill>
                <a:latin typeface="ArialMT"/>
                <a:hlinkClick r:id="rId14"/>
              </a:rPr>
              <a:t>8</a:t>
            </a:r>
            <a:r>
              <a:rPr lang="en-US" sz="1800" b="0" u="sng" dirty="0">
                <a:solidFill>
                  <a:srgbClr val="232323"/>
                </a:solidFill>
                <a:latin typeface="ArialMT"/>
                <a:hlinkClick r:id="rId14"/>
              </a:rPr>
              <a:t>]. Rather, clinicians select each modality using the same principles when choosing a </a:t>
            </a:r>
            <a:r>
              <a:rPr lang="en-US" sz="1800" b="0" u="sng" dirty="0" err="1">
                <a:solidFill>
                  <a:srgbClr val="232323"/>
                </a:solidFill>
                <a:latin typeface="ArialMT"/>
                <a:hlinkClick r:id="rId14"/>
              </a:rPr>
              <a:t>monotherapy</a:t>
            </a:r>
            <a:r>
              <a:rPr lang="en-US" sz="1800" b="0" u="sng" dirty="0">
                <a:solidFill>
                  <a:srgbClr val="232323"/>
                </a:solidFill>
                <a:latin typeface="ArialMT"/>
                <a:hlinkClick r:id="rId14"/>
              </a:rPr>
              <a:t>. (See </a:t>
            </a:r>
            <a:r>
              <a:rPr lang="en-US" sz="1800" b="0" u="sng" dirty="0">
                <a:solidFill>
                  <a:srgbClr val="00905A"/>
                </a:solidFill>
                <a:latin typeface="ArialMT"/>
                <a:hlinkClick r:id="rId15"/>
              </a:rPr>
              <a:t>'Selecting a specific antidepressant'</a:t>
            </a:r>
            <a:r>
              <a:rPr lang="en-US" sz="1800" b="0" u="sng" dirty="0">
                <a:solidFill>
                  <a:srgbClr val="232323"/>
                </a:solidFill>
                <a:latin typeface="ArialMT"/>
                <a:hlinkClick r:id="rId15"/>
              </a:rPr>
              <a:t> below and </a:t>
            </a:r>
            <a:r>
              <a:rPr lang="en-US" sz="1800" b="0" u="sng" dirty="0">
                <a:solidFill>
                  <a:srgbClr val="00905A"/>
                </a:solidFill>
                <a:latin typeface="ArialMT"/>
                <a:hlinkClick r:id="rId16"/>
              </a:rPr>
              <a:t>'Selecting a specific psychotherapy'</a:t>
            </a:r>
            <a:r>
              <a:rPr lang="en-US" sz="1800" b="0" u="sng" dirty="0">
                <a:solidFill>
                  <a:srgbClr val="232323"/>
                </a:solidFill>
                <a:latin typeface="ArialMT"/>
                <a:hlinkClick r:id="rId16"/>
              </a:rPr>
              <a:t> below.)A reasonable alternative to combination therapy for the initial treatment of major depression is pharmacotherapy alone or psychotherapy alone; antidepressants and psychotherapy have each demonstrated efficacy as </a:t>
            </a:r>
            <a:r>
              <a:rPr lang="en-US" sz="1800" b="0" u="sng" dirty="0" err="1">
                <a:solidFill>
                  <a:srgbClr val="232323"/>
                </a:solidFill>
                <a:latin typeface="ArialMT"/>
                <a:hlinkClick r:id="rId16"/>
              </a:rPr>
              <a:t>monotherapy</a:t>
            </a:r>
            <a:r>
              <a:rPr lang="en-US" sz="1800" b="0" u="sng" dirty="0">
                <a:solidFill>
                  <a:srgbClr val="232323"/>
                </a:solidFill>
                <a:latin typeface="ArialMT"/>
                <a:hlinkClick r:id="rId16"/>
              </a:rPr>
              <a:t> in randomized trials [</a:t>
            </a:r>
            <a:r>
              <a:rPr lang="en-US" sz="1800" b="0" u="sng" dirty="0">
                <a:solidFill>
                  <a:srgbClr val="00905A"/>
                </a:solidFill>
                <a:latin typeface="ArialMT"/>
                <a:hlinkClick r:id="rId17"/>
              </a:rPr>
              <a:t>14</a:t>
            </a:r>
            <a:r>
              <a:rPr lang="en-US" sz="1800" b="0" u="sng" dirty="0">
                <a:solidFill>
                  <a:srgbClr val="232323"/>
                </a:solidFill>
                <a:latin typeface="ArialMT"/>
                <a:hlinkClick r:id="rId17"/>
              </a:rPr>
              <a:t>]. In addition, randomized trials that compared pharmacotherapy alone with psychotherapy alone in depressed outpatients found that the benefits of each modality were comparable [</a:t>
            </a:r>
            <a:r>
              <a:rPr lang="en-US" sz="1800" b="0" u="sng" dirty="0">
                <a:solidFill>
                  <a:srgbClr val="00905A"/>
                </a:solidFill>
                <a:latin typeface="ArialMT"/>
                <a:hlinkClick r:id="rId18"/>
              </a:rPr>
              <a:t>15</a:t>
            </a:r>
            <a:r>
              <a:rPr lang="en-US" sz="1800" b="0" u="sng" dirty="0">
                <a:solidFill>
                  <a:srgbClr val="232323"/>
                </a:solidFill>
                <a:latin typeface="ArialMT"/>
                <a:hlinkClick r:id="rId18"/>
              </a:rPr>
              <a:t>].Antidepressants alone have been studied and used more often than combination treatment or psychotherapy alone because antidepressants are generally more available and convenient than psychotherapy [</a:t>
            </a:r>
            <a:r>
              <a:rPr lang="en-US" sz="1800" b="0" u="sng" dirty="0">
                <a:solidFill>
                  <a:srgbClr val="00905A"/>
                </a:solidFill>
                <a:latin typeface="ArialMT"/>
                <a:hlinkClick r:id="rId19"/>
              </a:rPr>
              <a:t>8,16</a:t>
            </a:r>
            <a:r>
              <a:rPr lang="en-US" sz="1800" b="0" u="sng" dirty="0">
                <a:solidFill>
                  <a:srgbClr val="232323"/>
                </a:solidFill>
                <a:latin typeface="ArialMT"/>
                <a:hlinkClick r:id="rId19"/>
              </a:rPr>
              <a:t>], and some patients prefer pharmacotherapy [</a:t>
            </a:r>
            <a:r>
              <a:rPr lang="en-US" sz="1800" b="0" u="sng" dirty="0">
                <a:solidFill>
                  <a:srgbClr val="00905A"/>
                </a:solidFill>
                <a:latin typeface="ArialMT"/>
                <a:hlinkClick r:id="rId20"/>
              </a:rPr>
              <a:t>17</a:t>
            </a:r>
            <a:r>
              <a:rPr lang="en-US" sz="1800" b="0" u="sng" dirty="0">
                <a:solidFill>
                  <a:srgbClr val="232323"/>
                </a:solidFill>
                <a:latin typeface="ArialMT"/>
                <a:hlinkClick r:id="rId20"/>
              </a:rPr>
              <a:t>]. Other factors to consider in choosing a treatment regimen are comorbidity, psychosocial stressors, and cost.The use of pharmacotherapy plus psychotherapy, pharmacotherapy alone, or psychotherapy alone for unipolar major depression is consistent with practice guidelines from the American Psychiatric Association and the United Kingdom National Institute for Health and Care Excellence (NICE) [</a:t>
            </a:r>
            <a:r>
              <a:rPr lang="en-US" sz="1800" b="0" u="sng" dirty="0">
                <a:solidFill>
                  <a:srgbClr val="00905A"/>
                </a:solidFill>
                <a:latin typeface="ArialMT"/>
                <a:hlinkClick r:id="rId21"/>
              </a:rPr>
              <a:t>8,18</a:t>
            </a:r>
            <a:r>
              <a:rPr lang="en-US" sz="1800" b="0" u="sng" dirty="0">
                <a:solidFill>
                  <a:srgbClr val="232323"/>
                </a:solidFill>
                <a:latin typeface="ArialMT"/>
                <a:hlinkClick r:id="rId21"/>
              </a:rPr>
              <a:t>]. However, the NICE guidelines recommend psychotherapy for the initial treatment of patients with mild depression, based upon the judgement that the risk benefit ratio for pharmacotherapy does not justify its use for relatively mild symptoms [</a:t>
            </a:r>
            <a:r>
              <a:rPr lang="en-US" sz="1800" b="0" u="sng" dirty="0">
                <a:solidFill>
                  <a:srgbClr val="00905A"/>
                </a:solidFill>
                <a:latin typeface="ArialMT"/>
                <a:hlinkClick r:id="rId22"/>
              </a:rPr>
              <a:t>18</a:t>
            </a:r>
            <a:r>
              <a:rPr lang="en-US" sz="1800" b="0" u="sng" dirty="0">
                <a:solidFill>
                  <a:srgbClr val="232323"/>
                </a:solidFill>
                <a:latin typeface="ArialMT"/>
                <a:hlinkClick r:id="rId22"/>
              </a:rPr>
              <a:t>].Evidence for the efficacy of combination therapy, pharmacotherapy alone, and psychotherapy alone are discussed elsewhere in this topic. (See </a:t>
            </a:r>
            <a:r>
              <a:rPr lang="en-US" sz="1800" b="0" u="sng" dirty="0">
                <a:solidFill>
                  <a:srgbClr val="00905A"/>
                </a:solidFill>
                <a:latin typeface="ArialMT"/>
                <a:hlinkClick r:id="rId23"/>
              </a:rPr>
              <a:t>'Efficacy of antidepressants plus psychotherapy'</a:t>
            </a:r>
            <a:r>
              <a:rPr lang="en-US" sz="1800" b="0" u="sng" dirty="0">
                <a:solidFill>
                  <a:srgbClr val="232323"/>
                </a:solidFill>
                <a:latin typeface="ArialMT"/>
                <a:hlinkClick r:id="rId23"/>
              </a:rPr>
              <a:t> below and </a:t>
            </a:r>
            <a:r>
              <a:rPr lang="en-US" sz="1800" b="0" u="sng" dirty="0">
                <a:solidFill>
                  <a:srgbClr val="00905A"/>
                </a:solidFill>
                <a:latin typeface="ArialMT"/>
                <a:hlinkClick r:id="rId24"/>
              </a:rPr>
              <a:t>'Efficacy of antidepressants'</a:t>
            </a:r>
            <a:r>
              <a:rPr lang="en-US" sz="1800" b="0" u="sng" dirty="0">
                <a:solidFill>
                  <a:srgbClr val="232323"/>
                </a:solidFill>
                <a:latin typeface="ArialMT"/>
                <a:hlinkClick r:id="rId24"/>
              </a:rPr>
              <a:t> below and </a:t>
            </a:r>
            <a:r>
              <a:rPr lang="en-US" sz="1800" b="0" u="sng" dirty="0">
                <a:solidFill>
                  <a:srgbClr val="00905A"/>
                </a:solidFill>
                <a:latin typeface="ArialMT"/>
                <a:hlinkClick r:id="rId25"/>
              </a:rPr>
              <a:t>'Efficacy of psychotherapy'</a:t>
            </a:r>
            <a:r>
              <a:rPr lang="en-US" sz="1800" b="0" u="sng" dirty="0">
                <a:solidFill>
                  <a:srgbClr val="232323"/>
                </a:solidFill>
                <a:latin typeface="ArialMT"/>
                <a:hlinkClick r:id="rId25"/>
              </a:rPr>
              <a:t> below and </a:t>
            </a:r>
            <a:r>
              <a:rPr lang="en-US" sz="1800" b="0" u="sng" dirty="0">
                <a:solidFill>
                  <a:srgbClr val="00905A"/>
                </a:solidFill>
                <a:latin typeface="ArialMT"/>
                <a:hlinkClick r:id="rId26"/>
              </a:rPr>
              <a:t>'Efficacy of antidepressants compared with psychotherapy'</a:t>
            </a:r>
            <a:r>
              <a:rPr lang="en-US" sz="1800" b="0" u="sng" dirty="0">
                <a:solidFill>
                  <a:srgbClr val="232323"/>
                </a:solidFill>
                <a:latin typeface="ArialMT"/>
                <a:hlinkClick r:id="rId26"/>
              </a:rPr>
              <a:t> below.)</a:t>
            </a:r>
            <a:r>
              <a:rPr lang="en-US" sz="1800" b="1" u="sng" dirty="0">
                <a:solidFill>
                  <a:srgbClr val="232323"/>
                </a:solidFill>
                <a:latin typeface="Arial-BoldMT"/>
                <a:hlinkClick r:id="rId26"/>
              </a:rPr>
              <a:t>Efficacy of antidepressants plus psychotherapy</a:t>
            </a:r>
            <a:r>
              <a:rPr lang="en-US" sz="1800" b="0" u="sng" dirty="0">
                <a:solidFill>
                  <a:srgbClr val="232323"/>
                </a:solidFill>
                <a:latin typeface="ArialMT"/>
                <a:hlinkClick r:id="rId26"/>
              </a:rPr>
              <a:t> — For the initial treatment of unipolar major depression, randomized trials indicate that the combination of pharmacotherapy and psychotherapy (eg, cognitive-behavioral therapy or interpersonal psychotherapy) is more efficacious than either pharmacotherapy alone or psychotherapy alone [</a:t>
            </a:r>
            <a:r>
              <a:rPr lang="en-US" sz="1800" b="0" u="sng" dirty="0">
                <a:solidFill>
                  <a:srgbClr val="00905A"/>
                </a:solidFill>
                <a:latin typeface="ArialMT"/>
                <a:hlinkClick r:id="rId13"/>
              </a:rPr>
              <a:t>12,13</a:t>
            </a:r>
            <a:r>
              <a:rPr lang="en-US" sz="1800" b="0" u="sng" dirty="0">
                <a:solidFill>
                  <a:srgbClr val="232323"/>
                </a:solidFill>
                <a:latin typeface="ArialMT"/>
                <a:hlinkClick r:id="rId13"/>
              </a:rPr>
              <a:t>].  Evidence supporting the superiority of combination therapy over pharmacotherapy alone for the initial treatment of unipolar major depression includes many randomized trials [</a:t>
            </a:r>
            <a:r>
              <a:rPr lang="en-US" sz="1800" b="0" u="sng" dirty="0">
                <a:solidFill>
                  <a:srgbClr val="00905A"/>
                </a:solidFill>
                <a:latin typeface="ArialMT"/>
                <a:hlinkClick r:id="rId27"/>
              </a:rPr>
              <a:t>15,19</a:t>
            </a:r>
            <a:r>
              <a:rPr lang="en-US" sz="1800" b="0" u="sng" dirty="0">
                <a:solidFill>
                  <a:srgbClr val="232323"/>
                </a:solidFill>
                <a:latin typeface="ArialMT"/>
                <a:hlinkClick r:id="rId27"/>
              </a:rPr>
              <a:t>]. As an example, a meta-analysis of 25 randomized trials compared combination therapy with antidepressants alone in patients with depressive disorders (n &gt;2000) [</a:t>
            </a:r>
            <a:r>
              <a:rPr lang="en-US" sz="1800" b="0" u="sng" dirty="0">
                <a:solidFill>
                  <a:srgbClr val="00905A"/>
                </a:solidFill>
                <a:latin typeface="ArialMT"/>
                <a:hlinkClick r:id="rId28"/>
              </a:rPr>
              <a:t>12</a:t>
            </a:r>
            <a:r>
              <a:rPr lang="en-US" sz="1800" b="0" u="sng" dirty="0">
                <a:solidFill>
                  <a:srgbClr val="232323"/>
                </a:solidFill>
                <a:latin typeface="ArialMT"/>
                <a:hlinkClick r:id="rId28"/>
              </a:rPr>
              <a:t>]. The analysis found a significant, clinically small to moderate effect favoring combination therapy. In addition, discontinuation of treatment for any reason was lower with combination treatment (odds ratio 0.7, 95% CI 0.5-0.8). Separate analyses of the three subgroups that received cognitive-behavioral therapy (seven trials), interpersonal psychotherapy (eight trials), or other psychotherapies (10 trials) found that in each case, combined therapy was superior to antidepressants alone.Evidence supporting the superiority of antidepressants plus psychotherapy over psychotherapy alone for the initial treatment of unipolar major depression includes many randomized trials [</a:t>
            </a:r>
            <a:r>
              <a:rPr lang="en-US" sz="1800" b="0" u="sng" dirty="0">
                <a:solidFill>
                  <a:srgbClr val="00905A"/>
                </a:solidFill>
                <a:latin typeface="ArialMT"/>
                <a:hlinkClick r:id="rId29"/>
              </a:rPr>
              <a:t>15,20,21</a:t>
            </a:r>
            <a:r>
              <a:rPr lang="en-US" sz="1800" b="0" u="sng" dirty="0">
                <a:solidFill>
                  <a:srgbClr val="232323"/>
                </a:solidFill>
                <a:latin typeface="ArialMT"/>
                <a:hlinkClick r:id="rId29"/>
              </a:rPr>
              <a:t>]. As an example, a meta-analysis of 16 randomized trials compared combination treatment with psychotherapy alone in patients with depressive disorders (n &gt;1700) [</a:t>
            </a:r>
            <a:r>
              <a:rPr lang="en-US" sz="1800" b="0" u="sng" dirty="0">
                <a:solidFill>
                  <a:srgbClr val="00905A"/>
                </a:solidFill>
                <a:latin typeface="ArialMT"/>
                <a:hlinkClick r:id="rId30"/>
              </a:rPr>
              <a:t>13</a:t>
            </a:r>
            <a:r>
              <a:rPr lang="en-US" sz="1800" b="0" u="sng" dirty="0">
                <a:solidFill>
                  <a:srgbClr val="232323"/>
                </a:solidFill>
                <a:latin typeface="ArialMT"/>
                <a:hlinkClick r:id="rId30"/>
              </a:rPr>
              <a:t>]. Recovery was more likely with combination therapy (relative risk 1.3, 95% CI 1.2-1.4). However, one concern that we have in evaluating trials that include psychotherapy is the lack of blinding.</a:t>
            </a:r>
            <a:r>
              <a:rPr lang="en-US" sz="1800" b="1" u="sng" dirty="0">
                <a:solidFill>
                  <a:srgbClr val="232323"/>
                </a:solidFill>
                <a:latin typeface="Arial-BoldMT"/>
                <a:hlinkClick r:id="rId30"/>
              </a:rPr>
              <a:t>Efficacy of antidepressants</a:t>
            </a:r>
            <a:r>
              <a:rPr lang="en-US" sz="1800" b="0" u="sng" dirty="0">
                <a:solidFill>
                  <a:srgbClr val="232323"/>
                </a:solidFill>
                <a:latin typeface="ArialMT"/>
                <a:hlinkClick r:id="rId30"/>
              </a:rPr>
              <a:t> — Antidepressants can help patients with unipolar major depression [</a:t>
            </a:r>
            <a:r>
              <a:rPr lang="en-US" sz="1800" b="0" u="sng" dirty="0">
                <a:solidFill>
                  <a:srgbClr val="00905A"/>
                </a:solidFill>
                <a:latin typeface="ArialMT"/>
                <a:hlinkClick r:id="rId31"/>
              </a:rPr>
              <a:t>22-24</a:t>
            </a:r>
            <a:r>
              <a:rPr lang="en-US" sz="1800" b="0" u="sng" dirty="0">
                <a:solidFill>
                  <a:srgbClr val="232323"/>
                </a:solidFill>
                <a:latin typeface="ArialMT"/>
                <a:hlinkClick r:id="rId31"/>
              </a:rPr>
              <a:t>]. Meta-analyses of randomized trials have found that many specific antidepressants, as well as antidepressant classes, are efficacious in unipolar major depression, including </a:t>
            </a:r>
            <a:r>
              <a:rPr lang="en-US" sz="1800" b="0" u="sng" dirty="0" err="1">
                <a:solidFill>
                  <a:srgbClr val="232323"/>
                </a:solidFill>
                <a:latin typeface="ArialMT"/>
                <a:hlinkClick r:id="rId31"/>
              </a:rPr>
              <a:t>agomelatine</a:t>
            </a:r>
            <a:r>
              <a:rPr lang="en-US" sz="1800" b="0" u="sng" dirty="0">
                <a:solidFill>
                  <a:srgbClr val="232323"/>
                </a:solidFill>
                <a:latin typeface="ArialMT"/>
                <a:hlinkClick r:id="rId31"/>
              </a:rPr>
              <a:t> (not available in the United States) [</a:t>
            </a:r>
            <a:r>
              <a:rPr lang="en-US" sz="1800" b="0" u="sng" dirty="0">
                <a:solidFill>
                  <a:srgbClr val="00905A"/>
                </a:solidFill>
                <a:latin typeface="ArialMT"/>
                <a:hlinkClick r:id="rId32"/>
              </a:rPr>
              <a:t>25</a:t>
            </a:r>
            <a:r>
              <a:rPr lang="en-US" sz="1800" b="0" u="sng" dirty="0">
                <a:solidFill>
                  <a:srgbClr val="232323"/>
                </a:solidFill>
                <a:latin typeface="ArialMT"/>
                <a:hlinkClick r:id="rId32"/>
              </a:rPr>
              <a:t>], </a:t>
            </a:r>
            <a:r>
              <a:rPr lang="en-US" sz="1800" b="0" u="sng" dirty="0">
                <a:solidFill>
                  <a:srgbClr val="00905A"/>
                </a:solidFill>
                <a:latin typeface="ArialMT"/>
                <a:hlinkClick r:id="rId33"/>
              </a:rPr>
              <a:t>amitriptyline</a:t>
            </a:r>
            <a:r>
              <a:rPr lang="en-US" sz="1800" b="0" u="sng" dirty="0">
                <a:solidFill>
                  <a:srgbClr val="232323"/>
                </a:solidFill>
                <a:latin typeface="ArialMT"/>
                <a:hlinkClick r:id="rId33"/>
              </a:rPr>
              <a:t> [</a:t>
            </a:r>
            <a:r>
              <a:rPr lang="en-US" sz="1800" b="0" u="sng" dirty="0">
                <a:solidFill>
                  <a:srgbClr val="00905A"/>
                </a:solidFill>
                <a:latin typeface="ArialMT"/>
                <a:hlinkClick r:id="rId34"/>
              </a:rPr>
              <a:t>26</a:t>
            </a:r>
            <a:r>
              <a:rPr lang="en-US" sz="1800" b="0" u="sng" dirty="0">
                <a:solidFill>
                  <a:srgbClr val="232323"/>
                </a:solidFill>
                <a:latin typeface="ArialMT"/>
                <a:hlinkClick r:id="rId34"/>
              </a:rPr>
              <a:t>], </a:t>
            </a:r>
            <a:r>
              <a:rPr lang="en-US" sz="1800" b="0" u="sng" dirty="0" err="1">
                <a:solidFill>
                  <a:srgbClr val="00905A"/>
                </a:solidFill>
                <a:latin typeface="ArialMT"/>
                <a:hlinkClick r:id="rId35"/>
              </a:rPr>
              <a:t>citalopram</a:t>
            </a:r>
            <a:r>
              <a:rPr lang="en-US" sz="1800" b="0" u="sng" dirty="0">
                <a:solidFill>
                  <a:srgbClr val="232323"/>
                </a:solidFill>
                <a:latin typeface="ArialMT"/>
                <a:hlinkClick r:id="rId35"/>
              </a:rPr>
              <a:t>, [</a:t>
            </a:r>
            <a:r>
              <a:rPr lang="en-US" sz="1800" b="0" u="sng" dirty="0">
                <a:solidFill>
                  <a:srgbClr val="00905A"/>
                </a:solidFill>
                <a:latin typeface="ArialMT"/>
                <a:hlinkClick r:id="rId36"/>
              </a:rPr>
              <a:t>27</a:t>
            </a:r>
            <a:r>
              <a:rPr lang="en-US" sz="1800" b="0" u="sng" dirty="0">
                <a:solidFill>
                  <a:srgbClr val="232323"/>
                </a:solidFill>
                <a:latin typeface="ArialMT"/>
                <a:hlinkClick r:id="rId36"/>
              </a:rPr>
              <a:t>], </a:t>
            </a:r>
            <a:r>
              <a:rPr lang="en-US" sz="1800" b="0" u="sng" dirty="0" err="1">
                <a:solidFill>
                  <a:srgbClr val="00905A"/>
                </a:solidFill>
                <a:latin typeface="ArialMT"/>
                <a:hlinkClick r:id="rId37"/>
              </a:rPr>
              <a:t>duloxetine</a:t>
            </a:r>
            <a:r>
              <a:rPr lang="en-US" sz="1800" b="0" u="sng" dirty="0">
                <a:solidFill>
                  <a:srgbClr val="232323"/>
                </a:solidFill>
                <a:latin typeface="ArialMT"/>
                <a:hlinkClick r:id="rId37"/>
              </a:rPr>
              <a:t> [</a:t>
            </a:r>
            <a:r>
              <a:rPr lang="en-US" sz="1800" b="0" u="sng" dirty="0">
                <a:solidFill>
                  <a:srgbClr val="00905A"/>
                </a:solidFill>
                <a:latin typeface="ArialMT"/>
                <a:hlinkClick r:id="rId38"/>
              </a:rPr>
              <a:t>28</a:t>
            </a:r>
            <a:r>
              <a:rPr lang="en-US" sz="1800" b="0" u="sng" dirty="0">
                <a:solidFill>
                  <a:srgbClr val="232323"/>
                </a:solidFill>
                <a:latin typeface="ArialMT"/>
                <a:hlinkClick r:id="rId38"/>
              </a:rPr>
              <a:t>], </a:t>
            </a:r>
            <a:r>
              <a:rPr lang="en-US" sz="1800" b="0" u="sng" dirty="0" err="1">
                <a:solidFill>
                  <a:srgbClr val="00905A"/>
                </a:solidFill>
                <a:latin typeface="ArialMT"/>
                <a:hlinkClick r:id="rId39"/>
              </a:rPr>
              <a:t>escitalopram</a:t>
            </a:r>
            <a:r>
              <a:rPr lang="en-US" sz="1800" b="0" u="sng" dirty="0">
                <a:solidFill>
                  <a:srgbClr val="232323"/>
                </a:solidFill>
                <a:latin typeface="ArialMT"/>
                <a:hlinkClick r:id="rId39"/>
              </a:rPr>
              <a:t> [</a:t>
            </a:r>
            <a:r>
              <a:rPr lang="en-US" sz="1800" b="0" u="sng" dirty="0">
                <a:solidFill>
                  <a:srgbClr val="00905A"/>
                </a:solidFill>
                <a:latin typeface="ArialMT"/>
                <a:hlinkClick r:id="rId40"/>
              </a:rPr>
              <a:t>29</a:t>
            </a:r>
            <a:r>
              <a:rPr lang="en-US" sz="1800" b="0" u="sng" dirty="0">
                <a:solidFill>
                  <a:srgbClr val="232323"/>
                </a:solidFill>
                <a:latin typeface="ArialMT"/>
                <a:hlinkClick r:id="rId40"/>
              </a:rPr>
              <a:t>], </a:t>
            </a:r>
            <a:r>
              <a:rPr lang="en-US" sz="1800" b="0" u="sng" dirty="0">
                <a:solidFill>
                  <a:srgbClr val="00905A"/>
                </a:solidFill>
                <a:latin typeface="ArialMT"/>
                <a:hlinkClick r:id="rId41"/>
              </a:rPr>
              <a:t>imipramine</a:t>
            </a:r>
            <a:r>
              <a:rPr lang="en-US" sz="1800" b="0" u="sng" dirty="0">
                <a:solidFill>
                  <a:srgbClr val="232323"/>
                </a:solidFill>
                <a:latin typeface="ArialMT"/>
                <a:hlinkClick r:id="rId41"/>
              </a:rPr>
              <a:t> [</a:t>
            </a:r>
            <a:r>
              <a:rPr lang="en-US" sz="1800" b="0" u="sng" dirty="0">
                <a:solidFill>
                  <a:srgbClr val="00905A"/>
                </a:solidFill>
                <a:latin typeface="ArialMT"/>
                <a:hlinkClick r:id="rId42"/>
              </a:rPr>
              <a:t>30</a:t>
            </a:r>
            <a:r>
              <a:rPr lang="en-US" sz="1800" b="0" u="sng" dirty="0">
                <a:solidFill>
                  <a:srgbClr val="232323"/>
                </a:solidFill>
                <a:latin typeface="ArialMT"/>
                <a:hlinkClick r:id="rId42"/>
              </a:rPr>
              <a:t>], </a:t>
            </a:r>
            <a:r>
              <a:rPr lang="en-US" sz="1800" b="0" u="sng" dirty="0" err="1">
                <a:solidFill>
                  <a:srgbClr val="00905A"/>
                </a:solidFill>
                <a:latin typeface="ArialMT"/>
                <a:hlinkClick r:id="rId43"/>
              </a:rPr>
              <a:t>mirtazapine</a:t>
            </a:r>
            <a:r>
              <a:rPr lang="en-US" sz="1800" b="0" u="sng" dirty="0">
                <a:solidFill>
                  <a:srgbClr val="232323"/>
                </a:solidFill>
                <a:latin typeface="ArialMT"/>
                <a:hlinkClick r:id="rId43"/>
              </a:rPr>
              <a:t> [</a:t>
            </a:r>
            <a:r>
              <a:rPr lang="en-US" sz="1800" b="0" u="sng" dirty="0">
                <a:solidFill>
                  <a:srgbClr val="00905A"/>
                </a:solidFill>
                <a:latin typeface="ArialMT"/>
                <a:hlinkClick r:id="rId44"/>
              </a:rPr>
              <a:t>31</a:t>
            </a:r>
            <a:r>
              <a:rPr lang="en-US" sz="1800" b="0" u="sng" dirty="0">
                <a:solidFill>
                  <a:srgbClr val="232323"/>
                </a:solidFill>
                <a:latin typeface="ArialMT"/>
                <a:hlinkClick r:id="rId44"/>
              </a:rPr>
              <a:t>], </a:t>
            </a:r>
            <a:r>
              <a:rPr lang="en-US" sz="1800" b="0" u="sng" dirty="0" err="1">
                <a:solidFill>
                  <a:srgbClr val="00905A"/>
                </a:solidFill>
                <a:latin typeface="ArialMT"/>
                <a:hlinkClick r:id="rId45"/>
              </a:rPr>
              <a:t>paroxetine</a:t>
            </a:r>
            <a:r>
              <a:rPr lang="en-US" sz="1800" b="0" u="sng" dirty="0">
                <a:solidFill>
                  <a:srgbClr val="232323"/>
                </a:solidFill>
                <a:latin typeface="ArialMT"/>
                <a:hlinkClick r:id="rId45"/>
              </a:rPr>
              <a:t> [</a:t>
            </a:r>
            <a:r>
              <a:rPr lang="en-US" sz="1800" b="0" u="sng" dirty="0">
                <a:solidFill>
                  <a:srgbClr val="00905A"/>
                </a:solidFill>
                <a:latin typeface="ArialMT"/>
                <a:hlinkClick r:id="rId46"/>
              </a:rPr>
              <a:t>32</a:t>
            </a:r>
            <a:r>
              <a:rPr lang="en-US" sz="1800" b="0" u="sng" dirty="0">
                <a:solidFill>
                  <a:srgbClr val="232323"/>
                </a:solidFill>
                <a:latin typeface="ArialMT"/>
                <a:hlinkClick r:id="rId46"/>
              </a:rPr>
              <a:t>], </a:t>
            </a:r>
            <a:r>
              <a:rPr lang="en-US" sz="1800" b="0" u="sng" dirty="0" err="1">
                <a:solidFill>
                  <a:srgbClr val="00905A"/>
                </a:solidFill>
                <a:latin typeface="ArialMT"/>
                <a:hlinkClick r:id="rId47"/>
              </a:rPr>
              <a:t>sertraline</a:t>
            </a:r>
            <a:r>
              <a:rPr lang="en-US" sz="1800" b="0" u="sng" dirty="0">
                <a:solidFill>
                  <a:srgbClr val="232323"/>
                </a:solidFill>
                <a:latin typeface="ArialMT"/>
                <a:hlinkClick r:id="rId47"/>
              </a:rPr>
              <a:t> [</a:t>
            </a:r>
            <a:r>
              <a:rPr lang="en-US" sz="1800" b="0" u="sng" dirty="0">
                <a:solidFill>
                  <a:srgbClr val="00905A"/>
                </a:solidFill>
                <a:latin typeface="ArialMT"/>
                <a:hlinkClick r:id="rId48"/>
              </a:rPr>
              <a:t>33</a:t>
            </a:r>
            <a:r>
              <a:rPr lang="en-US" sz="1800" b="0" u="sng" dirty="0">
                <a:solidFill>
                  <a:srgbClr val="232323"/>
                </a:solidFill>
                <a:latin typeface="ArialMT"/>
                <a:hlinkClick r:id="rId48"/>
              </a:rPr>
              <a:t>], monoamine oxidase inhibitors [</a:t>
            </a:r>
            <a:r>
              <a:rPr lang="en-US" sz="1800" b="0" u="sng" dirty="0">
                <a:solidFill>
                  <a:srgbClr val="00905A"/>
                </a:solidFill>
                <a:latin typeface="ArialMT"/>
                <a:hlinkClick r:id="rId49"/>
              </a:rPr>
              <a:t>34</a:t>
            </a:r>
            <a:r>
              <a:rPr lang="en-US" sz="1800" b="0" u="sng" dirty="0">
                <a:solidFill>
                  <a:srgbClr val="232323"/>
                </a:solidFill>
                <a:latin typeface="ArialMT"/>
                <a:hlinkClick r:id="rId49"/>
              </a:rPr>
              <a:t>], selective serotonin </a:t>
            </a:r>
            <a:r>
              <a:rPr lang="en-US" sz="1800" b="0" u="sng" dirty="0" err="1">
                <a:solidFill>
                  <a:srgbClr val="232323"/>
                </a:solidFill>
                <a:latin typeface="ArialMT"/>
                <a:hlinkClick r:id="rId49"/>
              </a:rPr>
              <a:t>reuptake</a:t>
            </a:r>
            <a:r>
              <a:rPr lang="en-US" sz="1800" b="0" u="sng" dirty="0">
                <a:solidFill>
                  <a:srgbClr val="232323"/>
                </a:solidFill>
                <a:latin typeface="ArialMT"/>
                <a:hlinkClick r:id="rId49"/>
              </a:rPr>
              <a:t> inhibitors [</a:t>
            </a:r>
            <a:r>
              <a:rPr lang="en-US" sz="1800" b="0" u="sng" dirty="0">
                <a:solidFill>
                  <a:srgbClr val="00905A"/>
                </a:solidFill>
                <a:latin typeface="ArialMT"/>
                <a:hlinkClick r:id="rId50"/>
              </a:rPr>
              <a:t>35</a:t>
            </a:r>
            <a:r>
              <a:rPr lang="en-US" sz="1800" b="0" u="sng" dirty="0">
                <a:solidFill>
                  <a:srgbClr val="232323"/>
                </a:solidFill>
                <a:latin typeface="ArialMT"/>
                <a:hlinkClick r:id="rId50"/>
              </a:rPr>
              <a:t>], and tricyclics [</a:t>
            </a:r>
            <a:r>
              <a:rPr lang="en-US" sz="1800" b="0" u="sng" dirty="0">
                <a:solidFill>
                  <a:srgbClr val="00905A"/>
                </a:solidFill>
                <a:latin typeface="ArialMT"/>
                <a:hlinkClick r:id="rId51"/>
              </a:rPr>
              <a:t>26,30,34-37</a:t>
            </a:r>
            <a:r>
              <a:rPr lang="en-US" sz="1800" b="0" u="sng" dirty="0">
                <a:solidFill>
                  <a:srgbClr val="232323"/>
                </a:solidFill>
                <a:latin typeface="ArialMT"/>
                <a:hlinkClick r:id="rId51"/>
              </a:rPr>
              <a:t>]. As an example, a meta-analysis of patient-level data from 37 randomized trials (n &gt;8400 patients with major depression) compared either </a:t>
            </a:r>
            <a:r>
              <a:rPr lang="en-US" sz="1800" b="0" u="sng" dirty="0">
                <a:solidFill>
                  <a:srgbClr val="00905A"/>
                </a:solidFill>
                <a:latin typeface="ArialMT"/>
                <a:hlinkClick r:id="rId52"/>
              </a:rPr>
              <a:t>fluoxetine</a:t>
            </a:r>
            <a:r>
              <a:rPr lang="en-US" sz="1800" b="0" u="sng" dirty="0">
                <a:solidFill>
                  <a:srgbClr val="232323"/>
                </a:solidFill>
                <a:latin typeface="ArialMT"/>
                <a:hlinkClick r:id="rId52"/>
              </a:rPr>
              <a:t> (modal dose 20 mg per day) or </a:t>
            </a:r>
            <a:r>
              <a:rPr lang="en-US" sz="1800" b="0" u="sng" dirty="0" err="1">
                <a:solidFill>
                  <a:srgbClr val="00905A"/>
                </a:solidFill>
                <a:latin typeface="ArialMT"/>
                <a:hlinkClick r:id="rId53"/>
              </a:rPr>
              <a:t>venlafaxine</a:t>
            </a:r>
            <a:r>
              <a:rPr lang="en-US" sz="1800" b="0" u="sng" dirty="0">
                <a:solidFill>
                  <a:srgbClr val="232323"/>
                </a:solidFill>
                <a:latin typeface="ArialMT"/>
                <a:hlinkClick r:id="rId53"/>
              </a:rPr>
              <a:t> (modal dose range 75 to 150 mg per day) with placebo for six weeks; remission occurred in more patients who received active drug than placebo (43 versus 29 percent) [</a:t>
            </a:r>
            <a:r>
              <a:rPr lang="en-US" sz="1800" b="0" u="sng" dirty="0">
                <a:solidFill>
                  <a:srgbClr val="00905A"/>
                </a:solidFill>
                <a:latin typeface="ArialMT"/>
                <a:hlinkClick r:id="rId54"/>
              </a:rPr>
              <a:t>38</a:t>
            </a:r>
            <a:r>
              <a:rPr lang="en-US" sz="1800" b="0" u="sng" dirty="0">
                <a:solidFill>
                  <a:srgbClr val="232323"/>
                </a:solidFill>
                <a:latin typeface="ArialMT"/>
                <a:hlinkClick r:id="rId54"/>
              </a:rPr>
              <a:t>]. In addition, antidepressants were efficacious regardless of baseline severity. The rate of remission in milder depressive episodes (scores on the Hamilton Rating Scale for Depression ≤19; (</a:t>
            </a:r>
            <a:r>
              <a:rPr lang="en-US" sz="1800" b="0" u="sng" dirty="0">
                <a:solidFill>
                  <a:srgbClr val="00905A"/>
                </a:solidFill>
                <a:latin typeface="ArialMT"/>
                <a:hlinkClick r:id="rId7"/>
              </a:rPr>
              <a:t>form 1A-C</a:t>
            </a:r>
            <a:r>
              <a:rPr lang="en-US" sz="1800" b="0" u="sng" dirty="0">
                <a:solidFill>
                  <a:srgbClr val="232323"/>
                </a:solidFill>
                <a:latin typeface="ArialMT"/>
                <a:hlinkClick r:id="rId7"/>
              </a:rPr>
              <a:t>)) was greater with active drug than placebo (50 versus 37 percent of patients); the rate of remission in more severe episodes (scores &gt;20) was also greater with active drug than placebo (38 versus 25 percent).The advantage of antidepressants over placebo is typically 2 to 4 points on a standard rating scale, such as the 17-item Hamilton Rating Scale for Depression (</a:t>
            </a:r>
            <a:r>
              <a:rPr lang="en-US" sz="1800" b="0" u="sng" dirty="0">
                <a:solidFill>
                  <a:srgbClr val="00905A"/>
                </a:solidFill>
                <a:latin typeface="ArialMT"/>
                <a:hlinkClick r:id="rId7"/>
              </a:rPr>
              <a:t>form 1A-C</a:t>
            </a:r>
            <a:r>
              <a:rPr lang="en-US" sz="1800" b="0" u="sng" dirty="0">
                <a:solidFill>
                  <a:srgbClr val="232323"/>
                </a:solidFill>
                <a:latin typeface="ArialMT"/>
                <a:hlinkClick r:id="rId7"/>
              </a:rPr>
              <a:t>), which ranges from 0 to 52 points [</a:t>
            </a:r>
            <a:r>
              <a:rPr lang="en-US" sz="1800" b="0" u="sng" dirty="0">
                <a:solidFill>
                  <a:srgbClr val="00905A"/>
                </a:solidFill>
                <a:latin typeface="ArialMT"/>
                <a:hlinkClick r:id="rId55"/>
              </a:rPr>
              <a:t>39</a:t>
            </a:r>
            <a:r>
              <a:rPr lang="en-US" sz="1800" b="0" u="sng" dirty="0">
                <a:solidFill>
                  <a:srgbClr val="232323"/>
                </a:solidFill>
                <a:latin typeface="ArialMT"/>
                <a:hlinkClick r:id="rId55"/>
              </a:rPr>
              <a:t>]. As an example, a meta-analysis of patient-level data (37 randomized trials, n &gt;8400 patients with unipolar major depression who were assessed with the Hamilton scale) found that improvement with antidepressants and placebo differed by 3 points [</a:t>
            </a:r>
            <a:r>
              <a:rPr lang="en-US" sz="1800" b="0" u="sng" dirty="0">
                <a:solidFill>
                  <a:srgbClr val="00905A"/>
                </a:solidFill>
                <a:latin typeface="ArialMT"/>
                <a:hlinkClick r:id="rId54"/>
              </a:rPr>
              <a:t>38</a:t>
            </a:r>
            <a:r>
              <a:rPr lang="en-US" sz="1800" b="0" u="sng" dirty="0">
                <a:solidFill>
                  <a:srgbClr val="232323"/>
                </a:solidFill>
                <a:latin typeface="ArialMT"/>
                <a:hlinkClick r:id="rId54"/>
              </a:rPr>
              <a:t>].The small advantage of antidepressants over placebo in depressed patients is due in part to the nonspecific clinical effects of placebo treatment; receiving placebos in clinical trials is not equivalent to receiving no treatment. Depressed study patients who are treated with placebos receive nonspecific support by meeting regularly with clinicians and research assistants to discuss symptoms and functioning [</a:t>
            </a:r>
            <a:r>
              <a:rPr lang="en-US" sz="1800" b="0" u="sng" dirty="0">
                <a:solidFill>
                  <a:srgbClr val="00905A"/>
                </a:solidFill>
                <a:latin typeface="ArialMT"/>
                <a:hlinkClick r:id="rId55"/>
              </a:rPr>
              <a:t>39</a:t>
            </a:r>
            <a:r>
              <a:rPr lang="en-US" sz="1800" b="0" u="sng" dirty="0">
                <a:solidFill>
                  <a:srgbClr val="232323"/>
                </a:solidFill>
                <a:latin typeface="ArialMT"/>
                <a:hlinkClick r:id="rId55"/>
              </a:rPr>
              <a:t>]. Placebos may act by instilling hope, raising expectations of improvement, and motivating patients to please investigators [</a:t>
            </a:r>
            <a:r>
              <a:rPr lang="en-US" sz="1800" b="0" u="sng" dirty="0">
                <a:solidFill>
                  <a:srgbClr val="00905A"/>
                </a:solidFill>
                <a:latin typeface="ArialMT"/>
                <a:hlinkClick r:id="rId56"/>
              </a:rPr>
              <a:t>40</a:t>
            </a:r>
            <a:r>
              <a:rPr lang="en-US" sz="1800" b="0" u="sng" dirty="0">
                <a:solidFill>
                  <a:srgbClr val="232323"/>
                </a:solidFill>
                <a:latin typeface="ArialMT"/>
                <a:hlinkClick r:id="rId56"/>
              </a:rPr>
              <a:t>]. In addition, placebo responses may be related to genetic polymorphisms [</a:t>
            </a:r>
            <a:r>
              <a:rPr lang="en-US" sz="1800" b="0" u="sng" dirty="0">
                <a:solidFill>
                  <a:srgbClr val="00905A"/>
                </a:solidFill>
                <a:latin typeface="ArialMT"/>
                <a:hlinkClick r:id="rId57"/>
              </a:rPr>
              <a:t>41</a:t>
            </a:r>
            <a:r>
              <a:rPr lang="en-US" sz="1800" b="0" u="sng" dirty="0">
                <a:solidFill>
                  <a:srgbClr val="232323"/>
                </a:solidFill>
                <a:latin typeface="ArialMT"/>
                <a:hlinkClick r:id="rId57"/>
              </a:rPr>
              <a:t>]. The effects of placebos often lead to remission. As an example, a meta-analysis of individual patient data from 37 randomized trials found that among patients with unipolar major depression who were treated with placebo (n &gt;3300), remission occurred in 29 percent [</a:t>
            </a:r>
            <a:r>
              <a:rPr lang="en-US" sz="1800" b="0" u="sng" dirty="0">
                <a:solidFill>
                  <a:srgbClr val="00905A"/>
                </a:solidFill>
                <a:latin typeface="ArialMT"/>
                <a:hlinkClick r:id="rId54"/>
              </a:rPr>
              <a:t>38</a:t>
            </a:r>
            <a:r>
              <a:rPr lang="en-US" sz="1800" b="0" u="sng" dirty="0">
                <a:solidFill>
                  <a:srgbClr val="232323"/>
                </a:solidFill>
                <a:latin typeface="ArialMT"/>
                <a:hlinkClick r:id="rId54"/>
              </a:rPr>
              <a:t>].Meta-analyses based upon published randomized trials may overestimate the effect of antidepressants because of selective publication of trials (publication bias) [</a:t>
            </a:r>
            <a:r>
              <a:rPr lang="en-US" sz="1800" b="0" u="sng" dirty="0">
                <a:solidFill>
                  <a:srgbClr val="00905A"/>
                </a:solidFill>
                <a:latin typeface="ArialMT"/>
                <a:hlinkClick r:id="rId58"/>
              </a:rPr>
              <a:t>42</a:t>
            </a:r>
            <a:r>
              <a:rPr lang="en-US" sz="1800" b="0" u="sng" dirty="0">
                <a:solidFill>
                  <a:srgbClr val="232323"/>
                </a:solidFill>
                <a:latin typeface="ArialMT"/>
                <a:hlinkClick r:id="rId58"/>
              </a:rPr>
              <a:t>]. A study of 12 second-generation antidepressants compared drug trials that were published with trials that were registered with the US Food and Drug Administration (FDA); drug companies are required to submit all trials when registering a drug for approval by a regulatory agency [</a:t>
            </a:r>
            <a:r>
              <a:rPr lang="en-US" sz="1800" b="0" u="sng" dirty="0">
                <a:solidFill>
                  <a:srgbClr val="00905A"/>
                </a:solidFill>
                <a:latin typeface="ArialMT"/>
                <a:hlinkClick r:id="rId59"/>
              </a:rPr>
              <a:t>43</a:t>
            </a:r>
            <a:r>
              <a:rPr lang="en-US" sz="1800" b="0" u="sng" dirty="0">
                <a:solidFill>
                  <a:srgbClr val="232323"/>
                </a:solidFill>
                <a:latin typeface="ArialMT"/>
                <a:hlinkClick r:id="rId59"/>
              </a:rPr>
              <a:t>]. The primary findings included the following:</a:t>
            </a:r>
            <a:r>
              <a:rPr lang="en-US" sz="1800" b="0" u="sng" dirty="0">
                <a:solidFill>
                  <a:srgbClr val="232323"/>
                </a:solidFill>
                <a:latin typeface="TimesNewRomanPSMT"/>
                <a:hlinkClick r:id="rId59"/>
              </a:rPr>
              <a:t>●</a:t>
            </a:r>
            <a:r>
              <a:rPr lang="en-US" sz="1800" b="0" u="sng" dirty="0">
                <a:solidFill>
                  <a:srgbClr val="232323"/>
                </a:solidFill>
                <a:latin typeface="ArialMT"/>
                <a:hlinkClick r:id="rId59"/>
              </a:rPr>
              <a:t>Of the 74 trials that were registered, 31 percent (23 trials) were not published.</a:t>
            </a:r>
            <a:r>
              <a:rPr lang="en-US" sz="1800" b="0" u="sng" dirty="0">
                <a:solidFill>
                  <a:srgbClr val="232323"/>
                </a:solidFill>
                <a:latin typeface="TimesNewRomanPSMT"/>
                <a:hlinkClick r:id="rId59"/>
              </a:rPr>
              <a:t>●</a:t>
            </a:r>
            <a:r>
              <a:rPr lang="en-US" sz="1800" b="0" u="sng" dirty="0">
                <a:solidFill>
                  <a:srgbClr val="232323"/>
                </a:solidFill>
                <a:latin typeface="ArialMT"/>
                <a:hlinkClick r:id="rId59"/>
              </a:rPr>
              <a:t>Among the 51 published trials, the results were presented as positive (ie, improvement was greater with the drug than placebo) in 94 percent (48 trials); by contrast, the FDA found that among the 74 registered trials, only 51 percent were positive.</a:t>
            </a:r>
            <a:r>
              <a:rPr lang="en-US" sz="1800" b="0" u="sng" dirty="0">
                <a:solidFill>
                  <a:srgbClr val="232323"/>
                </a:solidFill>
                <a:latin typeface="TimesNewRomanPSMT"/>
                <a:hlinkClick r:id="rId59"/>
              </a:rPr>
              <a:t>●</a:t>
            </a:r>
            <a:r>
              <a:rPr lang="en-US" sz="1800" b="0" u="sng" dirty="0">
                <a:solidFill>
                  <a:srgbClr val="232323"/>
                </a:solidFill>
                <a:latin typeface="ArialMT"/>
                <a:hlinkClick r:id="rId59"/>
              </a:rPr>
              <a:t>Of the 48 trials that were published as positive, the FDA determined that 23 percent (11 trials) were negative.</a:t>
            </a:r>
            <a:r>
              <a:rPr lang="en-US" sz="1800" b="0" u="sng" dirty="0">
                <a:solidFill>
                  <a:srgbClr val="232323"/>
                </a:solidFill>
                <a:latin typeface="TimesNewRomanPSMT"/>
                <a:hlinkClick r:id="rId59"/>
              </a:rPr>
              <a:t>●</a:t>
            </a:r>
            <a:r>
              <a:rPr lang="en-US" sz="1800" b="0" u="sng" dirty="0">
                <a:solidFill>
                  <a:srgbClr val="232323"/>
                </a:solidFill>
                <a:latin typeface="ArialMT"/>
                <a:hlinkClick r:id="rId59"/>
              </a:rPr>
              <a:t>The clinical effect of antidepressants was larger in the journal reports than the registered trials.The evidence for the efficacy of antidepressants in primary care patients and in the context of general medical illnesses is discussed separately. (See </a:t>
            </a:r>
            <a:r>
              <a:rPr lang="en-US" sz="1800" b="0" u="sng" dirty="0">
                <a:solidFill>
                  <a:srgbClr val="00905A"/>
                </a:solidFill>
                <a:latin typeface="ArialMT"/>
                <a:hlinkClick r:id="rId60"/>
              </a:rPr>
              <a:t>"Unipolar depression in adult primary care patients and general medical illness: Evidence for the efficacy of initial treatments"</a:t>
            </a:r>
            <a:r>
              <a:rPr lang="en-US" sz="1800" b="0" u="sng" dirty="0">
                <a:solidFill>
                  <a:srgbClr val="232323"/>
                </a:solidFill>
                <a:latin typeface="ArialMT"/>
                <a:hlinkClick r:id="rId60"/>
              </a:rPr>
              <a:t>.)</a:t>
            </a:r>
            <a:r>
              <a:rPr lang="en-US" sz="1800" b="1" u="sng" dirty="0">
                <a:solidFill>
                  <a:srgbClr val="232323"/>
                </a:solidFill>
                <a:latin typeface="Arial-BoldMT"/>
                <a:hlinkClick r:id="rId60"/>
              </a:rPr>
              <a:t>Efficacy of psychotherapy</a:t>
            </a:r>
            <a:r>
              <a:rPr lang="en-US" sz="1800" b="0" u="sng" dirty="0">
                <a:solidFill>
                  <a:srgbClr val="232323"/>
                </a:solidFill>
                <a:latin typeface="ArialMT"/>
                <a:hlinkClick r:id="rId60"/>
              </a:rPr>
              <a:t> — Psychotherapy is efficacious for the initial treatment of unipolar major depression, based upon numerous randomized trials [</a:t>
            </a:r>
            <a:r>
              <a:rPr lang="en-US" sz="1800" b="0" u="sng" dirty="0">
                <a:solidFill>
                  <a:srgbClr val="00905A"/>
                </a:solidFill>
                <a:latin typeface="ArialMT"/>
                <a:hlinkClick r:id="rId61"/>
              </a:rPr>
              <a:t>44,45</a:t>
            </a:r>
            <a:r>
              <a:rPr lang="en-US" sz="1800" b="0" u="sng" dirty="0">
                <a:solidFill>
                  <a:srgbClr val="232323"/>
                </a:solidFill>
                <a:latin typeface="ArialMT"/>
                <a:hlinkClick r:id="rId61"/>
              </a:rPr>
              <a:t>]. As an example, a meta-analysis of 92 trials (n &gt;6900 patients) compared psychotherapy (primarily CBT) with a control condition (eg, waiting list or usual care) [</a:t>
            </a:r>
            <a:r>
              <a:rPr lang="en-US" sz="1800" b="0" u="sng" dirty="0">
                <a:solidFill>
                  <a:srgbClr val="00905A"/>
                </a:solidFill>
                <a:latin typeface="ArialMT"/>
                <a:hlinkClick r:id="rId62"/>
              </a:rPr>
              <a:t>46</a:t>
            </a:r>
            <a:r>
              <a:rPr lang="en-US" sz="1800" b="0" u="sng" dirty="0">
                <a:solidFill>
                  <a:srgbClr val="232323"/>
                </a:solidFill>
                <a:latin typeface="ArialMT"/>
                <a:hlinkClick r:id="rId62"/>
              </a:rPr>
              <a:t>]. The primary findings were as follows:</a:t>
            </a:r>
            <a:r>
              <a:rPr lang="en-US" sz="1800" b="0" u="sng" dirty="0">
                <a:solidFill>
                  <a:srgbClr val="232323"/>
                </a:solidFill>
                <a:latin typeface="TimesNewRomanPSMT"/>
                <a:hlinkClick r:id="rId62"/>
              </a:rPr>
              <a:t>●</a:t>
            </a:r>
            <a:r>
              <a:rPr lang="en-US" sz="1800" b="0" u="sng" dirty="0">
                <a:solidFill>
                  <a:srgbClr val="232323"/>
                </a:solidFill>
                <a:latin typeface="ArialMT"/>
                <a:hlinkClick r:id="rId62"/>
              </a:rPr>
              <a:t>Remission occurred in more patients treated with psychotherapy, compared with controls (41 versus 21 percent).</a:t>
            </a:r>
            <a:r>
              <a:rPr lang="en-US" sz="1800" b="0" u="sng" dirty="0">
                <a:solidFill>
                  <a:srgbClr val="232323"/>
                </a:solidFill>
                <a:latin typeface="TimesNewRomanPSMT"/>
                <a:hlinkClick r:id="rId62"/>
              </a:rPr>
              <a:t>●</a:t>
            </a:r>
            <a:r>
              <a:rPr lang="en-US" sz="1800" b="0" u="sng" dirty="0">
                <a:solidFill>
                  <a:srgbClr val="232323"/>
                </a:solidFill>
                <a:latin typeface="ArialMT"/>
                <a:hlinkClick r:id="rId62"/>
              </a:rPr>
              <a:t>Heterogeneity across studies was large; subgroup analyses found that the benefits of psychotherapy were smaller in older patients, and for group therapies (compared with individual therapies).</a:t>
            </a:r>
            <a:r>
              <a:rPr lang="en-US" sz="1800" b="0" u="sng" dirty="0">
                <a:solidFill>
                  <a:srgbClr val="232323"/>
                </a:solidFill>
                <a:latin typeface="TimesNewRomanPSMT"/>
                <a:hlinkClick r:id="rId62"/>
              </a:rPr>
              <a:t>●</a:t>
            </a:r>
            <a:r>
              <a:rPr lang="en-US" sz="1800" b="0" u="sng" dirty="0">
                <a:solidFill>
                  <a:srgbClr val="232323"/>
                </a:solidFill>
                <a:latin typeface="ArialMT"/>
                <a:hlinkClick r:id="rId62"/>
              </a:rPr>
              <a:t>Number of therapy sessions was not associated with the effect of psychotherapy.It is worth noting that meta-analyses appear to overestimate the clinical benefit of nearly all types of psychotherapy in treating depression [</a:t>
            </a:r>
            <a:r>
              <a:rPr lang="en-US" sz="1800" b="0" u="sng" dirty="0">
                <a:solidFill>
                  <a:srgbClr val="00905A"/>
                </a:solidFill>
                <a:latin typeface="ArialMT"/>
                <a:hlinkClick r:id="rId63"/>
              </a:rPr>
              <a:t>47-49</a:t>
            </a:r>
            <a:r>
              <a:rPr lang="en-US" sz="1800" b="0" u="sng" dirty="0">
                <a:solidFill>
                  <a:srgbClr val="232323"/>
                </a:solidFill>
                <a:latin typeface="ArialMT"/>
                <a:hlinkClick r:id="rId63"/>
              </a:rPr>
              <a:t>]. These inflated effects may be due to low quality studies, as well as publication bias.Psychotherapy studies are methodologically variable, like pharmacotherapy studies. Some psychotherapy trials are rigorous and specify a priori hypotheses and analytic tests, develop manuals for the psychotherapies and measure adherence on the part of therapists, use active psychotherapy comparators that control for the nonspecific aspects of psychotherapy, use standardized diagnostic criteria and outcome measures, stratify patients on predetermined risk variables, and blind assessment of outcome ratings. Less meticulous studies use open-label designs, less rigorous comparators (eg, treatment as usual or waiting lists), or fail to adequately blind outcome ratings. Although it is commonly believed that blinding of patients in psychotherapy is less successful compared with pharmacotherapy trials, this has never been studied.T</a:t>
            </a:r>
            <a:endParaRPr lang="en-US" dirty="0"/>
          </a:p>
        </p:txBody>
      </p:sp>
      <p:sp>
        <p:nvSpPr>
          <p:cNvPr id="4" name="Slide Number Placeholder 3"/>
          <p:cNvSpPr>
            <a:spLocks noGrp="1"/>
          </p:cNvSpPr>
          <p:nvPr>
            <p:ph type="sldNum" sz="quarter" idx="5"/>
          </p:nvPr>
        </p:nvSpPr>
        <p:spPr/>
        <p:txBody>
          <a:bodyPr/>
          <a:lstStyle/>
          <a:p>
            <a:fld id="{107D4E06-DC8E-584D-964E-B10EB4CA5604}" type="slidenum">
              <a:rPr lang="en-US" smtClean="0"/>
              <a:t>31</a:t>
            </a:fld>
            <a:endParaRPr lang="en-US"/>
          </a:p>
        </p:txBody>
      </p:sp>
    </p:spTree>
    <p:extLst>
      <p:ext uri="{BB962C8B-B14F-4D97-AF65-F5344CB8AC3E}">
        <p14:creationId xmlns:p14="http://schemas.microsoft.com/office/powerpoint/2010/main" val="3499818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32001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35852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95880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2022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92599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689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410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12398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63312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27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3716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13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5847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8760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90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4975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20364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81964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4/10/19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4990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2429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52829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4/10/19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27874639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javascript:appAction(%7B%22meta%22:%7B%22assetType%22:%22graphic%22,%22format%22:%22json%22,%22topicId%22:%2214642%22,%22source%22:%22see_link%22%7D,%22data%22:%5B%7B%22id%22:%2291107%22,%22type%22:%22graphic%22,%22subtype%22:%22graphic_table%22,%22label%22:%22table%202%22%7D%5D%7D);" TargetMode="External"/><Relationship Id="rId2" Type="http://schemas.openxmlformats.org/officeDocument/2006/relationships/hyperlink" Target="javascript:appAction(%7B%22meta%22:%7B%22assetType%22:%22graphic%22,%22format%22:%22json%22,%22topicId%22:%2214642%22,%22source%22:%22see_link%22%7D,%22data%22:%5B%7B%22id%22:%2291106%22,%22type%22:%22graphic%22,%22subtype%22:%22graphic_table%22,%22label%22:%22table%201%22%7D%5D%7D);" TargetMode="External"/><Relationship Id="rId1" Type="http://schemas.openxmlformats.org/officeDocument/2006/relationships/slideLayout" Target="../slideLayouts/slideLayout7.xml"/><Relationship Id="rId6" Type="http://schemas.openxmlformats.org/officeDocument/2006/relationships/hyperlink" Target="javascript:appAction(%7B%22meta%22:%7B%22assetType%22:%22graphic%22,%22format%22:%22json%22,%22topicId%22:%2214642%22,%22source%22:%22see_link%22%7D,%22data%22:%5B%7B%22id%22:%2289746%22,%22type%22:%22graphic%22,%22subtype%22:%22graphic_table%22,%22label%22:%22table%204%22%7D%5D%7D);" TargetMode="External"/><Relationship Id="rId5" Type="http://schemas.openxmlformats.org/officeDocument/2006/relationships/hyperlink" Target="javascript:appAction(%7B%22meta%22:%7B%22assetType%22:%22abstract%22,%22format%22:%22json%22,%22topicId%22:%2214642%22%7D,%22data%22:%5B%7B%22id%22:%22466474%22,%22type%22:%22abstract%22,%22number%22:%221%22%7D%5D%7D);" TargetMode="External"/><Relationship Id="rId4" Type="http://schemas.openxmlformats.org/officeDocument/2006/relationships/hyperlink" Target="javascript:appAction(%7B%22meta%22:%7B%22assetType%22:%22graphic%22,%22format%22:%22json%22,%22topicId%22:%2214642%22,%22source%22:%22see_link%22%7D,%22data%22:%5B%7B%22id%22:%2291398%22,%22type%22:%22graphic%22,%22subtype%22:%22graphic_table%22,%22label%22:%22table%203%22%7D%5D%7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725%22%7D,%22data%22:%5B%7B%22id%22:%22547346%22,%22type%22:%22abstract%22,%22number%22:%228%22%7D,%7B%22id%22:%22433994%22,%22type%22:%22abstract%22,%22number%22:%2276%22%7D%5D%7D);"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javascript:appAction(%7B%22meta%22:%7B%22assetType%22:%22graphic%22,%22format%22:%22json%22,%22topicId%22:%221725%22,%22source%22:%22see_link%22%7D,%22data%22:%5B%7B%22id%22:%2262488%22,%22type%22:%22graphic%22,%22subtype%22:%22graphic_table%22,%22label%22:%22table%204%22%7D%5D%7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4693%22%7D,%22data%22:%5B%7B%22id%22:%22383307%22,%22type%22:%22abstract%22,%22number%22:%2289%22%7D%5D%7D);"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javascript:appAction(%7B%22meta%22:%7B%22assetType%22:%22topic%22,%22format%22:%22json%22,%22source%22:%22see_link%22,%22section%22:%22H28610585%22,%22sectionName%22:%22FUNCTIONAL%20IMPAIRMENT%22%7D,%22data%22:%5B%7B%22id%22:%2291774%22,%22type%22:%22medical%22,%22subtype%22:%22medical_review%22,%22section%22:%22H28610585%22%7D%5D%7D);" TargetMode="External"/><Relationship Id="rId4" Type="http://schemas.openxmlformats.org/officeDocument/2006/relationships/hyperlink" Target="javascript:appAction(%7B%22meta%22:%7B%22assetType%22:%22abstract%22,%22format%22:%22json%22,%22topicId%22:%2214693%22%7D,%22data%22:%5B%7B%22id%22:%22468066%22,%22type%22:%22abstract%22,%22number%22:%2290%22%7D%5D%7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healthline.com/health/menopause/symptoms-sig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hyperlink" Target="javascript:appAction(%7B%22meta%22:%7B%22assetType%22:%22abstract%22,%22format%22:%22json%22,%22topicId%22:%2214827%22%7D,%22data%22:%5B%7B%22id%22:%22381581%22,%22type%22:%22abstract%22,%22number%22:%221%22%7D%5D%7D);"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1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3" name="Picture 1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9">
            <a:extLst>
              <a:ext uri="{FF2B5EF4-FFF2-40B4-BE49-F238E27FC236}">
                <a16:creationId xmlns:a16="http://schemas.microsoft.com/office/drawing/2014/main" id="{ECAED213-3FB4-854F-81DA-5A82525D2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239" y="969093"/>
            <a:ext cx="7413522" cy="2854204"/>
          </a:xfrm>
          <a:prstGeom prst="rect">
            <a:avLst/>
          </a:prstGeom>
        </p:spPr>
      </p:pic>
      <p:sp>
        <p:nvSpPr>
          <p:cNvPr id="6" name="TextBox 5">
            <a:extLst>
              <a:ext uri="{FF2B5EF4-FFF2-40B4-BE49-F238E27FC236}">
                <a16:creationId xmlns:a16="http://schemas.microsoft.com/office/drawing/2014/main" id="{0DCCB8BE-AEB1-9E4D-B403-093DA769F6F0}"/>
              </a:ext>
            </a:extLst>
          </p:cNvPr>
          <p:cNvSpPr txBox="1"/>
          <p:nvPr/>
        </p:nvSpPr>
        <p:spPr>
          <a:xfrm>
            <a:off x="103239" y="3810338"/>
            <a:ext cx="5643511" cy="2308324"/>
          </a:xfrm>
          <a:prstGeom prst="rect">
            <a:avLst/>
          </a:prstGeom>
          <a:noFill/>
        </p:spPr>
        <p:txBody>
          <a:bodyPr wrap="square">
            <a:spAutoFit/>
          </a:bodyPr>
          <a:lstStyle/>
          <a:p>
            <a:endParaRPr lang="en-US" dirty="0">
              <a:latin typeface="Baskerville Old Face" panose="02020602080505020303" pitchFamily="18" charset="77"/>
            </a:endParaRPr>
          </a:p>
        </p:txBody>
      </p:sp>
      <p:sp>
        <p:nvSpPr>
          <p:cNvPr id="9" name="TextBox 8">
            <a:extLst>
              <a:ext uri="{FF2B5EF4-FFF2-40B4-BE49-F238E27FC236}">
                <a16:creationId xmlns:a16="http://schemas.microsoft.com/office/drawing/2014/main" id="{1C308553-78ED-554D-89C0-B1843DF6A7D7}"/>
              </a:ext>
            </a:extLst>
          </p:cNvPr>
          <p:cNvSpPr txBox="1"/>
          <p:nvPr/>
        </p:nvSpPr>
        <p:spPr>
          <a:xfrm>
            <a:off x="3085078" y="4026198"/>
            <a:ext cx="6284310" cy="2308324"/>
          </a:xfrm>
          <a:prstGeom prst="rect">
            <a:avLst/>
          </a:prstGeom>
          <a:noFill/>
        </p:spPr>
        <p:txBody>
          <a:bodyPr wrap="square">
            <a:spAutoFit/>
          </a:bodyPr>
          <a:lstStyle/>
          <a:p>
            <a:pPr algn="ctr"/>
            <a:r>
              <a:rPr lang="en-US" sz="1800" dirty="0" err="1">
                <a:latin typeface="Baskerville" panose="02020502070401020303" pitchFamily="18" charset="0"/>
                <a:ea typeface="Baskerville" panose="02020502070401020303" pitchFamily="18" charset="0"/>
              </a:rPr>
              <a:t>Dr.Aseel</a:t>
            </a:r>
            <a:r>
              <a:rPr lang="en-US" sz="1800" dirty="0">
                <a:latin typeface="Baskerville" panose="02020502070401020303" pitchFamily="18" charset="0"/>
                <a:ea typeface="Baskerville" panose="02020502070401020303" pitchFamily="18" charset="0"/>
              </a:rPr>
              <a:t> </a:t>
            </a:r>
            <a:r>
              <a:rPr lang="en-US" sz="1800" dirty="0" err="1">
                <a:latin typeface="Baskerville" panose="02020502070401020303" pitchFamily="18" charset="0"/>
                <a:ea typeface="Baskerville" panose="02020502070401020303" pitchFamily="18" charset="0"/>
              </a:rPr>
              <a:t>Omran</a:t>
            </a:r>
            <a:r>
              <a:rPr lang="en-US" sz="1800" dirty="0">
                <a:latin typeface="Baskerville" panose="02020502070401020303" pitchFamily="18" charset="0"/>
                <a:ea typeface="Baskerville" panose="02020502070401020303" pitchFamily="18" charset="0"/>
              </a:rPr>
              <a:t> </a:t>
            </a:r>
            <a:r>
              <a:rPr lang="en-US" sz="1800" dirty="0" err="1">
                <a:latin typeface="Baskerville" panose="02020502070401020303" pitchFamily="18" charset="0"/>
                <a:ea typeface="Baskerville" panose="02020502070401020303" pitchFamily="18" charset="0"/>
              </a:rPr>
              <a:t>Alsabbrie</a:t>
            </a:r>
            <a:r>
              <a:rPr lang="en-US" sz="1800" dirty="0">
                <a:latin typeface="Baskerville" panose="02020502070401020303" pitchFamily="18" charset="0"/>
                <a:ea typeface="Baskerville" panose="02020502070401020303" pitchFamily="18" charset="0"/>
              </a:rPr>
              <a:t> </a:t>
            </a:r>
          </a:p>
          <a:p>
            <a:pPr algn="ctr"/>
            <a:r>
              <a:rPr lang="en-US" sz="1800" dirty="0">
                <a:latin typeface="Baskerville" panose="02020502070401020303" pitchFamily="18" charset="0"/>
                <a:ea typeface="Baskerville" panose="02020502070401020303" pitchFamily="18" charset="0"/>
              </a:rPr>
              <a:t>Consultant family Medicine.</a:t>
            </a:r>
          </a:p>
          <a:p>
            <a:pPr algn="ctr"/>
            <a:r>
              <a:rPr lang="en-US" sz="1800" dirty="0">
                <a:latin typeface="Baskerville" panose="02020502070401020303" pitchFamily="18" charset="0"/>
                <a:ea typeface="Baskerville" panose="02020502070401020303" pitchFamily="18" charset="0"/>
              </a:rPr>
              <a:t>MBBCH,MRCGp (int).</a:t>
            </a:r>
          </a:p>
          <a:p>
            <a:pPr algn="ctr"/>
            <a:r>
              <a:rPr lang="en-US" sz="1800" dirty="0">
                <a:latin typeface="Baskerville" panose="02020502070401020303" pitchFamily="18" charset="0"/>
                <a:ea typeface="Baskerville" panose="02020502070401020303" pitchFamily="18" charset="0"/>
              </a:rPr>
              <a:t>Member in Primary Mental Health committee </a:t>
            </a:r>
            <a:r>
              <a:rPr lang="en-US" dirty="0">
                <a:latin typeface="Baskerville" panose="02020502070401020303" pitchFamily="18" charset="0"/>
                <a:ea typeface="Baskerville" panose="02020502070401020303" pitchFamily="18" charset="0"/>
              </a:rPr>
              <a:t>C.A</a:t>
            </a:r>
            <a:r>
              <a:rPr lang="en-US" sz="1800" dirty="0">
                <a:latin typeface="Baskerville" panose="02020502070401020303" pitchFamily="18" charset="0"/>
                <a:ea typeface="Baskerville" panose="02020502070401020303" pitchFamily="18" charset="0"/>
              </a:rPr>
              <a:t> .</a:t>
            </a:r>
          </a:p>
          <a:p>
            <a:pPr algn="ctr"/>
            <a:r>
              <a:rPr lang="en-US" sz="1800" dirty="0">
                <a:latin typeface="Baskerville" panose="02020502070401020303" pitchFamily="18" charset="0"/>
                <a:ea typeface="Baskerville" panose="02020502070401020303" pitchFamily="18" charset="0"/>
              </a:rPr>
              <a:t>Member of the Board of Directors of the </a:t>
            </a:r>
            <a:r>
              <a:rPr lang="en-US" dirty="0">
                <a:latin typeface="Baskerville" panose="02020502070401020303" pitchFamily="18" charset="0"/>
                <a:ea typeface="Baskerville" panose="02020502070401020303" pitchFamily="18" charset="0"/>
              </a:rPr>
              <a:t>KMA</a:t>
            </a:r>
          </a:p>
          <a:p>
            <a:pPr algn="ctr"/>
            <a:r>
              <a:rPr lang="en-US" sz="1800" dirty="0">
                <a:latin typeface="Baskerville" panose="02020502070401020303" pitchFamily="18" charset="0"/>
                <a:ea typeface="Baskerville" panose="02020502070401020303" pitchFamily="18" charset="0"/>
              </a:rPr>
              <a:t>Member of </a:t>
            </a:r>
            <a:r>
              <a:rPr lang="en-US" sz="1800" dirty="0" err="1">
                <a:latin typeface="Baskerville" panose="02020502070401020303" pitchFamily="18" charset="0"/>
                <a:ea typeface="Baskerville" panose="02020502070401020303" pitchFamily="18" charset="0"/>
              </a:rPr>
              <a:t>Wonca</a:t>
            </a:r>
            <a:r>
              <a:rPr lang="en-US" sz="1800" dirty="0">
                <a:latin typeface="Baskerville" panose="02020502070401020303" pitchFamily="18" charset="0"/>
                <a:ea typeface="Baskerville" panose="02020502070401020303" pitchFamily="18" charset="0"/>
              </a:rPr>
              <a:t> &amp;WFMH</a:t>
            </a:r>
          </a:p>
          <a:p>
            <a:pPr algn="ctr"/>
            <a:r>
              <a:rPr lang="en-US" sz="1800" dirty="0">
                <a:latin typeface="Baskerville" panose="02020502070401020303" pitchFamily="18" charset="0"/>
                <a:ea typeface="Baskerville" panose="02020502070401020303" pitchFamily="18" charset="0"/>
              </a:rPr>
              <a:t>Member Board of the Association of Family Medicine and General Practitioner.</a:t>
            </a:r>
            <a:endParaRPr lang="en-US" dirty="0">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22ED2F64-661D-1049-9C00-A61665A8B73F}"/>
              </a:ext>
            </a:extLst>
          </p:cNvPr>
          <p:cNvSpPr txBox="1"/>
          <p:nvPr/>
        </p:nvSpPr>
        <p:spPr>
          <a:xfrm>
            <a:off x="3968750" y="313645"/>
            <a:ext cx="6096000" cy="461665"/>
          </a:xfrm>
          <a:prstGeom prst="rect">
            <a:avLst/>
          </a:prstGeom>
          <a:noFill/>
        </p:spPr>
        <p:txBody>
          <a:bodyPr wrap="square">
            <a:spAutoFit/>
          </a:bodyPr>
          <a:lstStyle/>
          <a:p>
            <a:pPr eaLnBrk="1" hangingPunct="1"/>
            <a:r>
              <a:rPr lang="en-US" altLang="en-US" sz="2400" b="1" dirty="0">
                <a:effectLst/>
                <a:latin typeface="Baskerville Old Face" panose="02020602080505020303" pitchFamily="18" charset="77"/>
              </a:rPr>
              <a:t>Psychiatry Integrated Primary Care</a:t>
            </a:r>
          </a:p>
        </p:txBody>
      </p:sp>
    </p:spTree>
    <p:extLst>
      <p:ext uri="{BB962C8B-B14F-4D97-AF65-F5344CB8AC3E}">
        <p14:creationId xmlns:p14="http://schemas.microsoft.com/office/powerpoint/2010/main" val="145518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FBB3-9851-4F4A-8CA1-E26B860BB8CC}"/>
              </a:ext>
            </a:extLst>
          </p:cNvPr>
          <p:cNvSpPr>
            <a:spLocks noGrp="1"/>
          </p:cNvSpPr>
          <p:nvPr>
            <p:ph type="title"/>
          </p:nvPr>
        </p:nvSpPr>
        <p:spPr>
          <a:xfrm>
            <a:off x="1624806" y="826531"/>
            <a:ext cx="4555725" cy="845635"/>
          </a:xfrm>
        </p:spPr>
        <p:txBody>
          <a:bodyPr/>
          <a:lstStyle/>
          <a:p>
            <a:r>
              <a:rPr lang="en-US" sz="4000" dirty="0">
                <a:solidFill>
                  <a:schemeClr val="tx2">
                    <a:lumMod val="50000"/>
                  </a:schemeClr>
                </a:solidFill>
                <a:latin typeface="Angsana New" panose="02020603050405020304" pitchFamily="18" charset="-34"/>
                <a:ea typeface="Baskerville" panose="02020502070401020303" pitchFamily="18" charset="0"/>
                <a:cs typeface="Angsana New" panose="02020603050405020304" pitchFamily="18" charset="-34"/>
              </a:rPr>
              <a:t>Yosef</a:t>
            </a:r>
            <a:r>
              <a:rPr lang="en-US" dirty="0">
                <a:solidFill>
                  <a:schemeClr val="tx2">
                    <a:lumMod val="50000"/>
                  </a:schemeClr>
                </a:solidFill>
                <a:latin typeface="Baskerville" panose="02020502070401020303" pitchFamily="18" charset="0"/>
                <a:ea typeface="Baskerville" panose="02020502070401020303" pitchFamily="18" charset="0"/>
              </a:rPr>
              <a:t> </a:t>
            </a:r>
          </a:p>
        </p:txBody>
      </p:sp>
      <p:pic>
        <p:nvPicPr>
          <p:cNvPr id="4" name="Picture 4">
            <a:extLst>
              <a:ext uri="{FF2B5EF4-FFF2-40B4-BE49-F238E27FC236}">
                <a16:creationId xmlns:a16="http://schemas.microsoft.com/office/drawing/2014/main" id="{2082BA7B-071D-0B43-9EF6-BBDB51330D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7000" y="224367"/>
            <a:ext cx="4734768" cy="5141383"/>
          </a:xfrm>
          <a:prstGeom prst="rect">
            <a:avLst/>
          </a:prstGeom>
        </p:spPr>
      </p:pic>
      <p:sp>
        <p:nvSpPr>
          <p:cNvPr id="6" name="Text Placeholder 5">
            <a:extLst>
              <a:ext uri="{FF2B5EF4-FFF2-40B4-BE49-F238E27FC236}">
                <a16:creationId xmlns:a16="http://schemas.microsoft.com/office/drawing/2014/main" id="{CA68CFDB-625A-6344-B4F1-61B416D76C6A}"/>
              </a:ext>
            </a:extLst>
          </p:cNvPr>
          <p:cNvSpPr>
            <a:spLocks noGrp="1"/>
          </p:cNvSpPr>
          <p:nvPr>
            <p:ph type="body" sz="half" idx="2"/>
          </p:nvPr>
        </p:nvSpPr>
        <p:spPr>
          <a:xfrm>
            <a:off x="1411288" y="2057400"/>
            <a:ext cx="3932237" cy="3811588"/>
          </a:xfrm>
        </p:spPr>
        <p:txBody>
          <a:bodyPr>
            <a:normAutofit fontScale="62500" lnSpcReduction="20000"/>
          </a:bodyPr>
          <a:lstStyle/>
          <a:p>
            <a:r>
              <a:rPr lang="en-US" dirty="0">
                <a:latin typeface="Baskerville" panose="02020502070401020303" pitchFamily="18" charset="0"/>
                <a:ea typeface="Baskerville" panose="02020502070401020303" pitchFamily="18" charset="0"/>
              </a:rPr>
              <a:t> </a:t>
            </a:r>
            <a:r>
              <a:rPr lang="en-US" sz="3600" dirty="0">
                <a:latin typeface="Angsana New" panose="02020603050405020304" pitchFamily="18" charset="-34"/>
                <a:ea typeface="Baskerville" panose="02020502070401020303" pitchFamily="18" charset="0"/>
                <a:cs typeface="Angsana New" panose="02020603050405020304" pitchFamily="18" charset="-34"/>
              </a:rPr>
              <a:t>45 yr .old  </a:t>
            </a:r>
            <a:r>
              <a:rPr lang="en-US" sz="3600" dirty="0" err="1">
                <a:latin typeface="Angsana New" panose="02020603050405020304" pitchFamily="18" charset="-34"/>
                <a:ea typeface="Baskerville" panose="02020502070401020303" pitchFamily="18" charset="0"/>
                <a:cs typeface="Angsana New" panose="02020603050405020304" pitchFamily="18" charset="-34"/>
              </a:rPr>
              <a:t>kw</a:t>
            </a:r>
            <a:r>
              <a:rPr lang="en-US" sz="3600" dirty="0">
                <a:latin typeface="Angsana New" panose="02020603050405020304" pitchFamily="18" charset="-34"/>
                <a:ea typeface="Baskerville" panose="02020502070401020303" pitchFamily="18" charset="0"/>
                <a:cs typeface="Angsana New" panose="02020603050405020304" pitchFamily="18" charset="-34"/>
              </a:rPr>
              <a:t> gentleman </a:t>
            </a:r>
          </a:p>
          <a:p>
            <a:r>
              <a:rPr lang="en-US" sz="3600" dirty="0">
                <a:latin typeface="Angsana New" panose="02020603050405020304" pitchFamily="18" charset="-34"/>
                <a:ea typeface="Baskerville" panose="02020502070401020303" pitchFamily="18" charset="0"/>
                <a:cs typeface="Angsana New" panose="02020603050405020304" pitchFamily="18" charset="-34"/>
              </a:rPr>
              <a:t>Presented at the end of the day , at 8:45 pm, </a:t>
            </a:r>
            <a:r>
              <a:rPr lang="en-US" sz="3600" dirty="0">
                <a:solidFill>
                  <a:srgbClr val="FF0000"/>
                </a:solidFill>
                <a:latin typeface="Angsana New" panose="02020603050405020304" pitchFamily="18" charset="-34"/>
                <a:ea typeface="Baskerville" panose="02020502070401020303" pitchFamily="18" charset="0"/>
                <a:cs typeface="Angsana New" panose="02020603050405020304" pitchFamily="18" charset="-34"/>
              </a:rPr>
              <a:t>21/11/2007</a:t>
            </a:r>
            <a:r>
              <a:rPr lang="en-US" sz="3600" dirty="0">
                <a:latin typeface="Angsana New" panose="02020603050405020304" pitchFamily="18" charset="-34"/>
                <a:ea typeface="Baskerville" panose="02020502070401020303" pitchFamily="18" charset="0"/>
                <a:cs typeface="Angsana New" panose="02020603050405020304" pitchFamily="18" charset="-34"/>
              </a:rPr>
              <a:t>. ,with </a:t>
            </a:r>
          </a:p>
          <a:p>
            <a:pPr marL="571500" indent="-571500">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Fever with rigors</a:t>
            </a:r>
          </a:p>
          <a:p>
            <a:pPr marL="571500" indent="-571500">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Cough</a:t>
            </a:r>
          </a:p>
          <a:p>
            <a:pPr marL="571500" indent="-571500">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Sore throat.</a:t>
            </a:r>
          </a:p>
          <a:p>
            <a:pPr marL="571500" indent="-571500">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Fatigue &amp; tiredness </a:t>
            </a:r>
          </a:p>
          <a:p>
            <a:pPr marL="571500" indent="-571500">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Blocked nose.</a:t>
            </a:r>
          </a:p>
        </p:txBody>
      </p:sp>
      <p:sp>
        <p:nvSpPr>
          <p:cNvPr id="8" name="TextBox 7">
            <a:extLst>
              <a:ext uri="{FF2B5EF4-FFF2-40B4-BE49-F238E27FC236}">
                <a16:creationId xmlns:a16="http://schemas.microsoft.com/office/drawing/2014/main" id="{30F50F82-E6CB-A34E-8410-9E9F7DBEA964}"/>
              </a:ext>
            </a:extLst>
          </p:cNvPr>
          <p:cNvSpPr txBox="1"/>
          <p:nvPr/>
        </p:nvSpPr>
        <p:spPr>
          <a:xfrm>
            <a:off x="105833" y="804346"/>
            <a:ext cx="3577167" cy="369332"/>
          </a:xfrm>
          <a:prstGeom prst="rect">
            <a:avLst/>
          </a:prstGeom>
          <a:noFill/>
        </p:spPr>
        <p:txBody>
          <a:bodyPr wrap="square">
            <a:spAutoFit/>
          </a:bodyPr>
          <a:lstStyle/>
          <a:p>
            <a:r>
              <a:rPr lang="en-US" dirty="0">
                <a:latin typeface="Baskerville" panose="02020502070401020303" pitchFamily="18" charset="0"/>
                <a:ea typeface="Baskerville" panose="02020502070401020303" pitchFamily="18" charset="0"/>
              </a:rPr>
              <a:t>Case # 1</a:t>
            </a:r>
          </a:p>
        </p:txBody>
      </p:sp>
    </p:spTree>
    <p:extLst>
      <p:ext uri="{BB962C8B-B14F-4D97-AF65-F5344CB8AC3E}">
        <p14:creationId xmlns:p14="http://schemas.microsoft.com/office/powerpoint/2010/main" val="3011513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F311-D6B4-D54F-B380-2994AC8991D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EAD4F909-A436-FE4F-B239-49A09AB46B4A}"/>
              </a:ext>
            </a:extLst>
          </p:cNvPr>
          <p:cNvSpPr>
            <a:spLocks noGrp="1"/>
          </p:cNvSpPr>
          <p:nvPr>
            <p:ph type="body" idx="1"/>
          </p:nvPr>
        </p:nvSpPr>
        <p:spPr/>
        <p:txBody>
          <a:bodyPr/>
          <a:lstStyle/>
          <a:p>
            <a:r>
              <a:rPr lang="en-US" dirty="0">
                <a:solidFill>
                  <a:srgbClr val="FF0000"/>
                </a:solidFill>
                <a:latin typeface="Baskerville" panose="02020502070401020303" pitchFamily="18" charset="0"/>
                <a:ea typeface="Baskerville" panose="02020502070401020303" pitchFamily="18" charset="0"/>
              </a:rPr>
              <a:t>Present history </a:t>
            </a:r>
          </a:p>
        </p:txBody>
      </p:sp>
      <p:sp>
        <p:nvSpPr>
          <p:cNvPr id="6" name="Text Placeholder 5">
            <a:extLst>
              <a:ext uri="{FF2B5EF4-FFF2-40B4-BE49-F238E27FC236}">
                <a16:creationId xmlns:a16="http://schemas.microsoft.com/office/drawing/2014/main" id="{EBC846DE-6EC6-6F46-A354-931F54D3E75E}"/>
              </a:ext>
            </a:extLst>
          </p:cNvPr>
          <p:cNvSpPr>
            <a:spLocks noGrp="1"/>
          </p:cNvSpPr>
          <p:nvPr>
            <p:ph type="body" sz="half" idx="15"/>
          </p:nvPr>
        </p:nvSpPr>
        <p:spPr>
          <a:xfrm>
            <a:off x="1022553" y="2943355"/>
            <a:ext cx="3298976" cy="3152646"/>
          </a:xfrm>
        </p:spPr>
        <p:txBody>
          <a:bodyPr>
            <a:noAutofit/>
          </a:bodyPr>
          <a:lstStyle/>
          <a:p>
            <a:pPr marL="342900" indent="-342900" algn="l">
              <a:buFont typeface="+mj-lt"/>
              <a:buAutoNum type="arabicPeriod"/>
            </a:pPr>
            <a:r>
              <a:rPr lang="en-US" sz="2800" dirty="0">
                <a:latin typeface="Angsana New" panose="02020603050405020304" pitchFamily="18" charset="-34"/>
                <a:ea typeface="Baskerville" panose="02020502070401020303" pitchFamily="18" charset="0"/>
                <a:cs typeface="Angsana New" panose="02020603050405020304" pitchFamily="18" charset="-34"/>
              </a:rPr>
              <a:t>Productive cough</a:t>
            </a:r>
          </a:p>
          <a:p>
            <a:pPr marL="342900" indent="-342900" algn="l">
              <a:buFont typeface="+mj-lt"/>
              <a:buAutoNum type="arabicPeriod"/>
            </a:pPr>
            <a:r>
              <a:rPr lang="en-US" sz="2800" dirty="0">
                <a:latin typeface="Angsana New" panose="02020603050405020304" pitchFamily="18" charset="-34"/>
                <a:ea typeface="Baskerville" panose="02020502070401020303" pitchFamily="18" charset="0"/>
                <a:cs typeface="Angsana New" panose="02020603050405020304" pitchFamily="18" charset="-34"/>
              </a:rPr>
              <a:t>Fever</a:t>
            </a:r>
          </a:p>
          <a:p>
            <a:pPr marL="342900" indent="-342900" algn="l">
              <a:buFont typeface="+mj-lt"/>
              <a:buAutoNum type="arabicPeriod"/>
            </a:pPr>
            <a:r>
              <a:rPr lang="en-US" sz="2800" dirty="0">
                <a:latin typeface="Angsana New" panose="02020603050405020304" pitchFamily="18" charset="-34"/>
                <a:ea typeface="Baskerville" panose="02020502070401020303" pitchFamily="18" charset="0"/>
                <a:cs typeface="Angsana New" panose="02020603050405020304" pitchFamily="18" charset="-34"/>
              </a:rPr>
              <a:t>Sore throat</a:t>
            </a:r>
          </a:p>
          <a:p>
            <a:pPr marL="342900" indent="-342900" algn="l">
              <a:buFont typeface="+mj-lt"/>
              <a:buAutoNum type="arabicPeriod"/>
            </a:pPr>
            <a:r>
              <a:rPr lang="en-US" sz="2800" dirty="0">
                <a:latin typeface="Angsana New" panose="02020603050405020304" pitchFamily="18" charset="-34"/>
                <a:ea typeface="Baskerville" panose="02020502070401020303" pitchFamily="18" charset="0"/>
                <a:cs typeface="Angsana New" panose="02020603050405020304" pitchFamily="18" charset="-34"/>
              </a:rPr>
              <a:t>Blocked nose</a:t>
            </a:r>
          </a:p>
          <a:p>
            <a:pPr marL="342900" indent="-342900" algn="l">
              <a:buFont typeface="+mj-lt"/>
              <a:buAutoNum type="arabicPeriod"/>
            </a:pPr>
            <a:r>
              <a:rPr lang="en-US" sz="2800" dirty="0">
                <a:latin typeface="Angsana New" panose="02020603050405020304" pitchFamily="18" charset="-34"/>
                <a:ea typeface="Baskerville" panose="02020502070401020303" pitchFamily="18" charset="0"/>
                <a:cs typeface="Angsana New" panose="02020603050405020304" pitchFamily="18" charset="-34"/>
              </a:rPr>
              <a:t>Fatigue &amp; tiredness </a:t>
            </a:r>
          </a:p>
        </p:txBody>
      </p:sp>
      <p:sp>
        <p:nvSpPr>
          <p:cNvPr id="3" name="Content Placeholder 2">
            <a:extLst>
              <a:ext uri="{FF2B5EF4-FFF2-40B4-BE49-F238E27FC236}">
                <a16:creationId xmlns:a16="http://schemas.microsoft.com/office/drawing/2014/main" id="{AFE14201-4BD6-2B46-96EC-E09BFF63CC91}"/>
              </a:ext>
            </a:extLst>
          </p:cNvPr>
          <p:cNvSpPr>
            <a:spLocks noGrp="1"/>
          </p:cNvSpPr>
          <p:nvPr>
            <p:ph type="body" sz="quarter" idx="3"/>
          </p:nvPr>
        </p:nvSpPr>
        <p:spPr/>
        <p:txBody>
          <a:bodyPr/>
          <a:lstStyle/>
          <a:p>
            <a:r>
              <a:rPr lang="en-US" dirty="0">
                <a:solidFill>
                  <a:schemeClr val="tx2">
                    <a:lumMod val="50000"/>
                  </a:schemeClr>
                </a:solidFill>
                <a:latin typeface="Baskerville" panose="02020502070401020303" pitchFamily="18" charset="0"/>
                <a:ea typeface="Baskerville" panose="02020502070401020303" pitchFamily="18" charset="0"/>
              </a:rPr>
              <a:t>Social history </a:t>
            </a:r>
          </a:p>
        </p:txBody>
      </p:sp>
      <p:sp>
        <p:nvSpPr>
          <p:cNvPr id="7" name="Text Placeholder 6">
            <a:extLst>
              <a:ext uri="{FF2B5EF4-FFF2-40B4-BE49-F238E27FC236}">
                <a16:creationId xmlns:a16="http://schemas.microsoft.com/office/drawing/2014/main" id="{0279959F-EA38-7147-8084-AA97345FF859}"/>
              </a:ext>
            </a:extLst>
          </p:cNvPr>
          <p:cNvSpPr>
            <a:spLocks noGrp="1"/>
          </p:cNvSpPr>
          <p:nvPr>
            <p:ph type="body" sz="half" idx="16"/>
          </p:nvPr>
        </p:nvSpPr>
        <p:spPr>
          <a:xfrm>
            <a:off x="4452389" y="2943354"/>
            <a:ext cx="3656904" cy="3152646"/>
          </a:xfrm>
        </p:spPr>
        <p:txBody>
          <a:bodyPr>
            <a:noAutofit/>
          </a:bodyPr>
          <a:lstStyle/>
          <a:p>
            <a:pPr marL="342900" indent="-34290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Single</a:t>
            </a:r>
          </a:p>
          <a:p>
            <a:pPr marL="342900" indent="-34290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Unemployed for the last 8 yr.</a:t>
            </a:r>
          </a:p>
          <a:p>
            <a:pPr marL="342900" indent="-34290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Heavy smoker 4 p/day</a:t>
            </a:r>
          </a:p>
          <a:p>
            <a:pPr marL="342900" indent="-34290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Living with his mother &amp; sisters</a:t>
            </a:r>
          </a:p>
        </p:txBody>
      </p:sp>
      <p:sp>
        <p:nvSpPr>
          <p:cNvPr id="5" name="Text Placeholder 4">
            <a:extLst>
              <a:ext uri="{FF2B5EF4-FFF2-40B4-BE49-F238E27FC236}">
                <a16:creationId xmlns:a16="http://schemas.microsoft.com/office/drawing/2014/main" id="{0D308E8D-0C9C-B645-B72A-E571AE0424C4}"/>
              </a:ext>
            </a:extLst>
          </p:cNvPr>
          <p:cNvSpPr>
            <a:spLocks noGrp="1"/>
          </p:cNvSpPr>
          <p:nvPr>
            <p:ph type="body" sz="quarter" idx="13"/>
          </p:nvPr>
        </p:nvSpPr>
        <p:spPr/>
        <p:txBody>
          <a:bodyPr/>
          <a:lstStyle/>
          <a:p>
            <a:r>
              <a:rPr lang="en-US" dirty="0">
                <a:solidFill>
                  <a:schemeClr val="accent3">
                    <a:lumMod val="50000"/>
                  </a:schemeClr>
                </a:solidFill>
                <a:latin typeface="Baskerville" panose="02020502070401020303" pitchFamily="18" charset="0"/>
                <a:ea typeface="Baskerville" panose="02020502070401020303" pitchFamily="18" charset="0"/>
              </a:rPr>
              <a:t>Past med history </a:t>
            </a:r>
          </a:p>
        </p:txBody>
      </p:sp>
      <p:sp>
        <p:nvSpPr>
          <p:cNvPr id="8" name="Text Placeholder 7">
            <a:extLst>
              <a:ext uri="{FF2B5EF4-FFF2-40B4-BE49-F238E27FC236}">
                <a16:creationId xmlns:a16="http://schemas.microsoft.com/office/drawing/2014/main" id="{A0371BC4-2AEE-614A-8A02-BA209B8D2604}"/>
              </a:ext>
            </a:extLst>
          </p:cNvPr>
          <p:cNvSpPr>
            <a:spLocks noGrp="1"/>
          </p:cNvSpPr>
          <p:nvPr>
            <p:ph type="body" sz="half" idx="17"/>
          </p:nvPr>
        </p:nvSpPr>
        <p:spPr/>
        <p:txBody>
          <a:bodyPr>
            <a:noAutofit/>
          </a:bodyPr>
          <a:lstStyle/>
          <a:p>
            <a:pPr marL="514350" indent="-51435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Non frequent visitor</a:t>
            </a:r>
          </a:p>
          <a:p>
            <a:pPr marL="514350" indent="-51435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No past surgical history</a:t>
            </a:r>
          </a:p>
          <a:p>
            <a:pPr marL="514350" indent="-51435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No</a:t>
            </a:r>
            <a:r>
              <a:rPr lang="ar-SA" sz="2400" dirty="0">
                <a:latin typeface="Angsana New" panose="02020603050405020304" pitchFamily="18" charset="-34"/>
                <a:ea typeface="Baskerville" panose="02020502070401020303" pitchFamily="18" charset="0"/>
                <a:cs typeface="Angsana New" panose="02020603050405020304" pitchFamily="18" charset="-34"/>
              </a:rPr>
              <a:t> </a:t>
            </a:r>
            <a:r>
              <a:rPr lang="en-US" sz="2400" dirty="0">
                <a:latin typeface="Angsana New" panose="02020603050405020304" pitchFamily="18" charset="-34"/>
                <a:ea typeface="Baskerville" panose="02020502070401020303" pitchFamily="18" charset="0"/>
                <a:cs typeface="Angsana New" panose="02020603050405020304" pitchFamily="18" charset="-34"/>
              </a:rPr>
              <a:t>significant past medical history</a:t>
            </a:r>
          </a:p>
        </p:txBody>
      </p:sp>
    </p:spTree>
    <p:extLst>
      <p:ext uri="{BB962C8B-B14F-4D97-AF65-F5344CB8AC3E}">
        <p14:creationId xmlns:p14="http://schemas.microsoft.com/office/powerpoint/2010/main" val="3977339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0C73-3D46-134A-8C43-84C05ACA0984}"/>
              </a:ext>
            </a:extLst>
          </p:cNvPr>
          <p:cNvSpPr>
            <a:spLocks noGrp="1"/>
          </p:cNvSpPr>
          <p:nvPr>
            <p:ph type="title" idx="4294967295"/>
          </p:nvPr>
        </p:nvSpPr>
        <p:spPr>
          <a:xfrm>
            <a:off x="0" y="619125"/>
            <a:ext cx="10363200" cy="1595438"/>
          </a:xfrm>
        </p:spPr>
        <p:txBody>
          <a:bodyPr/>
          <a:lstStyle/>
          <a:p>
            <a:r>
              <a:rPr lang="en-US" dirty="0"/>
              <a:t> </a:t>
            </a:r>
          </a:p>
        </p:txBody>
      </p:sp>
      <p:pic>
        <p:nvPicPr>
          <p:cNvPr id="3" name="Picture 3">
            <a:extLst>
              <a:ext uri="{FF2B5EF4-FFF2-40B4-BE49-F238E27FC236}">
                <a16:creationId xmlns:a16="http://schemas.microsoft.com/office/drawing/2014/main" id="{84F1FA95-D239-FE41-832C-62967B5D726E}"/>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1308100"/>
            <a:ext cx="5043488" cy="4716463"/>
          </a:xfrm>
          <a:prstGeom prst="rect">
            <a:avLst/>
          </a:prstGeom>
        </p:spPr>
      </p:pic>
      <p:sp>
        <p:nvSpPr>
          <p:cNvPr id="7" name="Text Placeholder 6">
            <a:extLst>
              <a:ext uri="{FF2B5EF4-FFF2-40B4-BE49-F238E27FC236}">
                <a16:creationId xmlns:a16="http://schemas.microsoft.com/office/drawing/2014/main" id="{20BE09D4-6816-504F-9284-C5A3C56A6A50}"/>
              </a:ext>
            </a:extLst>
          </p:cNvPr>
          <p:cNvSpPr>
            <a:spLocks noGrp="1"/>
          </p:cNvSpPr>
          <p:nvPr>
            <p:ph type="body" sz="quarter" idx="4294967295"/>
          </p:nvPr>
        </p:nvSpPr>
        <p:spPr>
          <a:xfrm>
            <a:off x="6096000" y="1185863"/>
            <a:ext cx="3998912" cy="906462"/>
          </a:xfrm>
        </p:spPr>
        <p:txBody>
          <a:bodyPr/>
          <a:lstStyle/>
          <a:p>
            <a:r>
              <a:rPr lang="en-US" sz="2800" b="0" dirty="0">
                <a:latin typeface="Angsana New" panose="02020603050405020304" pitchFamily="18" charset="-34"/>
                <a:ea typeface="Baskerville" panose="02020502070401020303" pitchFamily="18" charset="0"/>
                <a:cs typeface="Angsana New" panose="02020603050405020304" pitchFamily="18" charset="-34"/>
              </a:rPr>
              <a:t>Physical examination:</a:t>
            </a:r>
          </a:p>
        </p:txBody>
      </p:sp>
      <p:sp>
        <p:nvSpPr>
          <p:cNvPr id="8" name="Content Placeholder 7">
            <a:extLst>
              <a:ext uri="{FF2B5EF4-FFF2-40B4-BE49-F238E27FC236}">
                <a16:creationId xmlns:a16="http://schemas.microsoft.com/office/drawing/2014/main" id="{B0DB242D-7348-5643-9848-FEEF509915AC}"/>
              </a:ext>
            </a:extLst>
          </p:cNvPr>
          <p:cNvSpPr>
            <a:spLocks noGrp="1"/>
          </p:cNvSpPr>
          <p:nvPr>
            <p:ph sz="quarter" idx="4294967295"/>
          </p:nvPr>
        </p:nvSpPr>
        <p:spPr>
          <a:xfrm>
            <a:off x="6096000" y="2461684"/>
            <a:ext cx="4338637" cy="3352800"/>
          </a:xfrm>
        </p:spPr>
        <p:txBody>
          <a:bodyPr>
            <a:normAutofit fontScale="55000" lnSpcReduction="20000"/>
          </a:bodyPr>
          <a:lstStyle/>
          <a:p>
            <a:pPr>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Temp:38.9c</a:t>
            </a:r>
          </a:p>
          <a:p>
            <a:pPr>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BP: 135/85</a:t>
            </a:r>
          </a:p>
          <a:p>
            <a:pPr>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Slight yellowish sclera.</a:t>
            </a:r>
          </a:p>
          <a:p>
            <a:pPr>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Throat:  oral thrush with bad dental hygiene &amp; moderate  congested throat without pus neither lYmph node</a:t>
            </a:r>
          </a:p>
          <a:p>
            <a:pPr>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Chest: fair air entry .</a:t>
            </a:r>
          </a:p>
          <a:p>
            <a:pPr>
              <a:buFont typeface="Wingdings" pitchFamily="2" charset="2"/>
              <a:buChar char="Ø"/>
            </a:pPr>
            <a:r>
              <a:rPr lang="en-US" sz="3600" dirty="0">
                <a:latin typeface="Angsana New" panose="02020603050405020304" pitchFamily="18" charset="-34"/>
                <a:ea typeface="Baskerville" panose="02020502070401020303" pitchFamily="18" charset="0"/>
                <a:cs typeface="Angsana New" panose="02020603050405020304" pitchFamily="18" charset="-34"/>
              </a:rPr>
              <a:t>Congested nasal mucosa .</a:t>
            </a:r>
          </a:p>
          <a:p>
            <a:endParaRPr lang="en-US" dirty="0"/>
          </a:p>
        </p:txBody>
      </p:sp>
    </p:spTree>
    <p:extLst>
      <p:ext uri="{BB962C8B-B14F-4D97-AF65-F5344CB8AC3E}">
        <p14:creationId xmlns:p14="http://schemas.microsoft.com/office/powerpoint/2010/main" val="748336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7E3901-07E2-184D-A342-BC72264B03AF}"/>
              </a:ext>
            </a:extLst>
          </p:cNvPr>
          <p:cNvSpPr>
            <a:spLocks noGrp="1"/>
          </p:cNvSpPr>
          <p:nvPr>
            <p:ph type="title" idx="4294967295"/>
          </p:nvPr>
        </p:nvSpPr>
        <p:spPr>
          <a:xfrm>
            <a:off x="0" y="642938"/>
            <a:ext cx="3363913" cy="1598612"/>
          </a:xfrm>
          <a:noFill/>
          <a:ln w="19050">
            <a:solidFill>
              <a:schemeClr val="bg1"/>
            </a:solidFill>
          </a:ln>
        </p:spPr>
        <p:txBody>
          <a:bodyPr vert="horz" wrap="square" lIns="91440" tIns="45720" rIns="91440" bIns="45720" rtlCol="0" anchor="ctr">
            <a:normAutofit/>
          </a:bodyPr>
          <a:lstStyle/>
          <a:p>
            <a:pPr algn="ctr"/>
            <a:r>
              <a:rPr lang="ar-SA" sz="2800" dirty="0">
                <a:solidFill>
                  <a:schemeClr val="bg1"/>
                </a:solidFill>
              </a:rPr>
              <a:t>؟؟؟؟؟؟؟؟</a:t>
            </a:r>
            <a:endParaRPr lang="en-US" sz="2800" kern="1200" dirty="0">
              <a:solidFill>
                <a:schemeClr val="bg1"/>
              </a:solidFill>
              <a:latin typeface="+mj-lt"/>
              <a:ea typeface="+mj-ea"/>
              <a:cs typeface="+mj-cs"/>
            </a:endParaRPr>
          </a:p>
        </p:txBody>
      </p:sp>
      <p:pic>
        <p:nvPicPr>
          <p:cNvPr id="27" name="Picture 27">
            <a:extLst>
              <a:ext uri="{FF2B5EF4-FFF2-40B4-BE49-F238E27FC236}">
                <a16:creationId xmlns:a16="http://schemas.microsoft.com/office/drawing/2014/main" id="{30F24906-57CF-724F-AF7D-4C89BC9C513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2859088"/>
            <a:ext cx="5581650" cy="3998912"/>
          </a:xfrm>
          <a:prstGeom prst="rect">
            <a:avLst/>
          </a:prstGeom>
        </p:spPr>
      </p:pic>
      <p:pic>
        <p:nvPicPr>
          <p:cNvPr id="29" name="Picture 29">
            <a:extLst>
              <a:ext uri="{FF2B5EF4-FFF2-40B4-BE49-F238E27FC236}">
                <a16:creationId xmlns:a16="http://schemas.microsoft.com/office/drawing/2014/main" id="{CFB8672E-D865-5946-BBF1-854D36CA3F62}"/>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400925" y="0"/>
            <a:ext cx="4791075" cy="6138863"/>
          </a:xfrm>
          <a:prstGeom prst="rect">
            <a:avLst/>
          </a:prstGeom>
          <a:effectLst>
            <a:reflection blurRad="6350" stA="50000" endA="295" endPos="92000" dist="101600" dir="5400000" sy="-100000" algn="bl" rotWithShape="0"/>
          </a:effectLst>
        </p:spPr>
      </p:pic>
      <p:pic>
        <p:nvPicPr>
          <p:cNvPr id="2" name="Picture 2">
            <a:extLst>
              <a:ext uri="{FF2B5EF4-FFF2-40B4-BE49-F238E27FC236}">
                <a16:creationId xmlns:a16="http://schemas.microsoft.com/office/drawing/2014/main" id="{8B6A95C9-5D10-0149-981F-65A70FB08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27" y="1242868"/>
            <a:ext cx="3363974" cy="1597315"/>
          </a:xfrm>
          <a:prstGeom prst="rect">
            <a:avLst/>
          </a:prstGeom>
        </p:spPr>
      </p:pic>
    </p:spTree>
    <p:extLst>
      <p:ext uri="{BB962C8B-B14F-4D97-AF65-F5344CB8AC3E}">
        <p14:creationId xmlns:p14="http://schemas.microsoft.com/office/powerpoint/2010/main" val="248969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635E-C412-544A-8807-065A1787F574}"/>
              </a:ext>
            </a:extLst>
          </p:cNvPr>
          <p:cNvSpPr>
            <a:spLocks noGrp="1"/>
          </p:cNvSpPr>
          <p:nvPr>
            <p:ph type="title" idx="4294967295"/>
          </p:nvPr>
        </p:nvSpPr>
        <p:spPr>
          <a:xfrm>
            <a:off x="1852083" y="446088"/>
            <a:ext cx="3505200" cy="976312"/>
          </a:xfrm>
        </p:spPr>
        <p:txBody>
          <a:bodyPr/>
          <a:lstStyle/>
          <a:p>
            <a:r>
              <a:rPr lang="en-US" sz="3600" dirty="0">
                <a:latin typeface="Angsana New" panose="02020603050405020304" pitchFamily="18" charset="-34"/>
                <a:cs typeface="Angsana New" panose="02020603050405020304" pitchFamily="18" charset="-34"/>
              </a:rPr>
              <a:t>Management</a:t>
            </a:r>
            <a:r>
              <a:rPr lang="en-US" dirty="0"/>
              <a:t> </a:t>
            </a:r>
          </a:p>
        </p:txBody>
      </p:sp>
      <p:pic>
        <p:nvPicPr>
          <p:cNvPr id="6" name="Picture 6">
            <a:extLst>
              <a:ext uri="{FF2B5EF4-FFF2-40B4-BE49-F238E27FC236}">
                <a16:creationId xmlns:a16="http://schemas.microsoft.com/office/drawing/2014/main" id="{B0C4321E-3293-AB46-947C-DDBD7893CA3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394700" y="1422400"/>
            <a:ext cx="3797300" cy="4757738"/>
          </a:xfrm>
          <a:prstGeom prst="rect">
            <a:avLst/>
          </a:prstGeom>
        </p:spPr>
      </p:pic>
      <p:sp>
        <p:nvSpPr>
          <p:cNvPr id="4" name="Text Placeholder 3">
            <a:extLst>
              <a:ext uri="{FF2B5EF4-FFF2-40B4-BE49-F238E27FC236}">
                <a16:creationId xmlns:a16="http://schemas.microsoft.com/office/drawing/2014/main" id="{00C92F2C-5AF7-5D44-A3E2-727E323276C0}"/>
              </a:ext>
            </a:extLst>
          </p:cNvPr>
          <p:cNvSpPr>
            <a:spLocks noGrp="1"/>
          </p:cNvSpPr>
          <p:nvPr>
            <p:ph type="body" sz="half" idx="4294967295"/>
          </p:nvPr>
        </p:nvSpPr>
        <p:spPr>
          <a:xfrm>
            <a:off x="1752600" y="1422400"/>
            <a:ext cx="3505200" cy="4260850"/>
          </a:xfrm>
        </p:spPr>
        <p:txBody>
          <a:bodyPr>
            <a:noAutofit/>
          </a:bodyPr>
          <a:lstStyle/>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Clarification : URTI </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Reassurance : </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Advice : stop smoking</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Prescriptions : decongestion &amp; pain killer</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Referral : PMH clinic</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Investigation: CBC, LFT,  chest x-ray</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Observations : close follow up</a:t>
            </a:r>
          </a:p>
          <a:p>
            <a:pPr marL="285750" indent="-285750" algn="just">
              <a:buFont typeface="Wingdings" pitchFamily="2" charset="2"/>
              <a:buChar char="ü"/>
            </a:pPr>
            <a:r>
              <a:rPr lang="en-US" sz="2000" b="1" dirty="0">
                <a:latin typeface="Angsana New" panose="02020603050405020304" pitchFamily="18" charset="-34"/>
                <a:cs typeface="Angsana New" panose="02020603050405020304" pitchFamily="18" charset="-34"/>
              </a:rPr>
              <a:t>Prevention :influenza vaccine </a:t>
            </a:r>
          </a:p>
        </p:txBody>
      </p:sp>
    </p:spTree>
    <p:extLst>
      <p:ext uri="{BB962C8B-B14F-4D97-AF65-F5344CB8AC3E}">
        <p14:creationId xmlns:p14="http://schemas.microsoft.com/office/powerpoint/2010/main" val="3334824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a:extLst>
              <a:ext uri="{FF2B5EF4-FFF2-40B4-BE49-F238E27FC236}">
                <a16:creationId xmlns:a16="http://schemas.microsoft.com/office/drawing/2014/main" id="{32DA36C2-4D02-4F40-B0C8-73E92A99A52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6"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275A5-D9BF-824F-9923-6505C8269056}"/>
              </a:ext>
            </a:extLst>
          </p:cNvPr>
          <p:cNvSpPr>
            <a:spLocks noGrp="1"/>
          </p:cNvSpPr>
          <p:nvPr>
            <p:ph type="title"/>
          </p:nvPr>
        </p:nvSpPr>
        <p:spPr>
          <a:xfrm>
            <a:off x="1307482" y="950976"/>
            <a:ext cx="9499092" cy="1263718"/>
          </a:xfrm>
        </p:spPr>
        <p:txBody>
          <a:bodyPr vert="horz" lIns="91440" tIns="45720" rIns="91440" bIns="45720" rtlCol="0" anchor="ctr">
            <a:normAutofit/>
          </a:bodyPr>
          <a:lstStyle/>
          <a:p>
            <a:pPr algn="ctr"/>
            <a:r>
              <a:rPr lang="en-US" sz="4800" dirty="0">
                <a:solidFill>
                  <a:srgbClr val="FFFFFF"/>
                </a:solidFill>
                <a:latin typeface="Angsana New" panose="02020603050405020304" pitchFamily="18" charset="-34"/>
                <a:cs typeface="Angsana New" panose="02020603050405020304" pitchFamily="18" charset="-34"/>
              </a:rPr>
              <a:t>P.m.h. Clinic</a:t>
            </a:r>
          </a:p>
        </p:txBody>
      </p:sp>
      <p:sp>
        <p:nvSpPr>
          <p:cNvPr id="4" name="Text Placeholder 3">
            <a:extLst>
              <a:ext uri="{FF2B5EF4-FFF2-40B4-BE49-F238E27FC236}">
                <a16:creationId xmlns:a16="http://schemas.microsoft.com/office/drawing/2014/main" id="{502FB673-D1F9-5B44-BAA6-1BA70C23CF4A}"/>
              </a:ext>
            </a:extLst>
          </p:cNvPr>
          <p:cNvSpPr>
            <a:spLocks noGrp="1"/>
          </p:cNvSpPr>
          <p:nvPr>
            <p:ph type="body" sz="half" idx="2"/>
          </p:nvPr>
        </p:nvSpPr>
        <p:spPr>
          <a:xfrm>
            <a:off x="1383682" y="2367093"/>
            <a:ext cx="9346692" cy="3090732"/>
          </a:xfrm>
        </p:spPr>
        <p:txBody>
          <a:bodyPr vert="horz" lIns="91440" tIns="45720" rIns="91440" bIns="45720" rtlCol="0">
            <a:normAutofit lnSpcReduction="10000"/>
          </a:bodyPr>
          <a:lstStyle/>
          <a:p>
            <a:pPr marL="342900" indent="-285750">
              <a:buFont typeface="Wingdings" pitchFamily="2" charset="2"/>
              <a:buChar char="Ø"/>
            </a:pPr>
            <a:r>
              <a:rPr lang="en-US" dirty="0">
                <a:solidFill>
                  <a:srgbClr val="FFFFFF"/>
                </a:solidFill>
              </a:rPr>
              <a:t> </a:t>
            </a:r>
            <a:r>
              <a:rPr lang="en-US" sz="2400" b="1" dirty="0">
                <a:solidFill>
                  <a:srgbClr val="FFFFFF"/>
                </a:solidFill>
                <a:latin typeface="Angsana New" panose="02020603050405020304" pitchFamily="18" charset="-34"/>
                <a:cs typeface="Angsana New" panose="02020603050405020304" pitchFamily="18" charset="-34"/>
              </a:rPr>
              <a:t>Pho-15 sad :  pho-9= 24  GAD-7 =21    Pho-15= 20</a:t>
            </a:r>
          </a:p>
          <a:p>
            <a:pPr marL="342900" indent="-285750">
              <a:buFont typeface="Wingdings" pitchFamily="2" charset="2"/>
              <a:buChar char="Ø"/>
            </a:pPr>
            <a:r>
              <a:rPr lang="en-US" sz="2400" b="1" dirty="0">
                <a:solidFill>
                  <a:srgbClr val="FFFFFF"/>
                </a:solidFill>
                <a:latin typeface="Angsana New" panose="02020603050405020304" pitchFamily="18" charset="-34"/>
                <a:cs typeface="Angsana New" panose="02020603050405020304" pitchFamily="18" charset="-34"/>
              </a:rPr>
              <a:t>Mood questioner:  serious problem + </a:t>
            </a:r>
          </a:p>
          <a:p>
            <a:pPr marL="342900" indent="-285750">
              <a:buFont typeface="Wingdings" pitchFamily="2" charset="2"/>
              <a:buChar char="Ø"/>
            </a:pPr>
            <a:r>
              <a:rPr lang="en-US" sz="2400" b="1" dirty="0">
                <a:solidFill>
                  <a:srgbClr val="FFFFFF"/>
                </a:solidFill>
                <a:latin typeface="Angsana New" panose="02020603050405020304" pitchFamily="18" charset="-34"/>
                <a:cs typeface="Angsana New" panose="02020603050405020304" pitchFamily="18" charset="-34"/>
              </a:rPr>
              <a:t>CBC ,TSH  ,</a:t>
            </a:r>
            <a:r>
              <a:rPr lang="en-US" sz="2400" b="1" dirty="0" err="1">
                <a:solidFill>
                  <a:srgbClr val="FFFFFF"/>
                </a:solidFill>
                <a:latin typeface="Angsana New" panose="02020603050405020304" pitchFamily="18" charset="-34"/>
                <a:cs typeface="Angsana New" panose="02020603050405020304" pitchFamily="18" charset="-34"/>
              </a:rPr>
              <a:t>lft</a:t>
            </a:r>
            <a:r>
              <a:rPr lang="en-US" sz="2400" b="1" dirty="0">
                <a:solidFill>
                  <a:srgbClr val="FFFFFF"/>
                </a:solidFill>
                <a:latin typeface="Angsana New" panose="02020603050405020304" pitchFamily="18" charset="-34"/>
                <a:cs typeface="Angsana New" panose="02020603050405020304" pitchFamily="18" charset="-34"/>
              </a:rPr>
              <a:t> , vitamin  B12, vitamin  d ,lipid profile : </a:t>
            </a:r>
            <a:r>
              <a:rPr lang="en-US" sz="2400" b="1" dirty="0" err="1">
                <a:solidFill>
                  <a:srgbClr val="FFFFFF"/>
                </a:solidFill>
                <a:latin typeface="Angsana New" panose="02020603050405020304" pitchFamily="18" charset="-34"/>
                <a:cs typeface="Angsana New" panose="02020603050405020304" pitchFamily="18" charset="-34"/>
              </a:rPr>
              <a:t>t.chol</a:t>
            </a:r>
            <a:r>
              <a:rPr lang="en-US" sz="2400" b="1" dirty="0">
                <a:solidFill>
                  <a:srgbClr val="FFFFFF"/>
                </a:solidFill>
                <a:latin typeface="Angsana New" panose="02020603050405020304" pitchFamily="18" charset="-34"/>
                <a:cs typeface="Angsana New" panose="02020603050405020304" pitchFamily="18" charset="-34"/>
              </a:rPr>
              <a:t>=6.5 </a:t>
            </a:r>
          </a:p>
          <a:p>
            <a:pPr marL="342900" indent="-285750">
              <a:buFont typeface="Wingdings" pitchFamily="2" charset="2"/>
              <a:buChar char="Ø"/>
            </a:pPr>
            <a:r>
              <a:rPr lang="en-US" sz="2400" b="1" dirty="0">
                <a:solidFill>
                  <a:srgbClr val="FFFFFF"/>
                </a:solidFill>
                <a:latin typeface="Angsana New" panose="02020603050405020304" pitchFamily="18" charset="-34"/>
                <a:cs typeface="Angsana New" panose="02020603050405020304" pitchFamily="18" charset="-34"/>
              </a:rPr>
              <a:t>Family dynamics : oldest son in the family :1 brother ,4 sisters</a:t>
            </a:r>
          </a:p>
          <a:p>
            <a:pPr marL="342900" indent="-285750">
              <a:buFont typeface="Wingdings" pitchFamily="2" charset="2"/>
              <a:buChar char="Ø"/>
            </a:pPr>
            <a:r>
              <a:rPr lang="en-US" sz="2400" b="1" dirty="0">
                <a:solidFill>
                  <a:srgbClr val="FFFFFF"/>
                </a:solidFill>
                <a:latin typeface="Angsana New" panose="02020603050405020304" pitchFamily="18" charset="-34"/>
                <a:cs typeface="Angsana New" panose="02020603050405020304" pitchFamily="18" charset="-34"/>
              </a:rPr>
              <a:t>Detailed of social event preceded his symptoms. death of his father 1998, fired from work 1998</a:t>
            </a:r>
          </a:p>
          <a:p>
            <a:pPr marL="342900" indent="-285750">
              <a:buFont typeface="Wingdings" pitchFamily="2" charset="2"/>
              <a:buChar char="Ø"/>
            </a:pPr>
            <a:endParaRPr lang="en-US" sz="2400" b="1" dirty="0">
              <a:solidFill>
                <a:srgbClr val="FFFFFF"/>
              </a:solidFill>
              <a:latin typeface="Angsana New" panose="02020603050405020304" pitchFamily="18" charset="-34"/>
              <a:cs typeface="Angsana New" panose="02020603050405020304" pitchFamily="18" charset="-34"/>
            </a:endParaRPr>
          </a:p>
          <a:p>
            <a:pPr marL="285750" indent="-228600">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3469888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5D112AA-8634-BD42-84B4-68E21FED4214}"/>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pic>
        <p:nvPicPr>
          <p:cNvPr id="22" name="Picture 21">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EB1BC1E-7354-854E-8D73-0F86DA353DAF}"/>
              </a:ext>
            </a:extLst>
          </p:cNvPr>
          <p:cNvSpPr>
            <a:spLocks noGrp="1"/>
          </p:cNvSpPr>
          <p:nvPr>
            <p:ph type="title"/>
          </p:nvPr>
        </p:nvSpPr>
        <p:spPr>
          <a:xfrm>
            <a:off x="1307482" y="950976"/>
            <a:ext cx="9499092" cy="1263718"/>
          </a:xfrm>
        </p:spPr>
        <p:txBody>
          <a:bodyPr vert="horz" lIns="91440" tIns="45720" rIns="91440" bIns="45720" rtlCol="0">
            <a:normAutofit/>
          </a:bodyPr>
          <a:lstStyle/>
          <a:p>
            <a:r>
              <a:rPr lang="en-US">
                <a:solidFill>
                  <a:srgbClr val="FFFFFF"/>
                </a:solidFill>
                <a:latin typeface="Angsana New" panose="02020603050405020304" pitchFamily="18" charset="-34"/>
                <a:cs typeface="Angsana New" panose="02020603050405020304" pitchFamily="18" charset="-34"/>
              </a:rPr>
              <a:t>What is your differential diagnosis?</a:t>
            </a:r>
          </a:p>
        </p:txBody>
      </p:sp>
      <p:sp>
        <p:nvSpPr>
          <p:cNvPr id="10" name="Content Placeholder 9">
            <a:extLst>
              <a:ext uri="{FF2B5EF4-FFF2-40B4-BE49-F238E27FC236}">
                <a16:creationId xmlns:a16="http://schemas.microsoft.com/office/drawing/2014/main" id="{BF00FCC8-0B73-BD4B-B8EE-1DC275C2CA46}"/>
              </a:ext>
            </a:extLst>
          </p:cNvPr>
          <p:cNvSpPr>
            <a:spLocks noGrp="1"/>
          </p:cNvSpPr>
          <p:nvPr>
            <p:ph sz="quarter" idx="13"/>
          </p:nvPr>
        </p:nvSpPr>
        <p:spPr>
          <a:xfrm>
            <a:off x="1383682" y="2367093"/>
            <a:ext cx="9346692" cy="3090732"/>
          </a:xfrm>
        </p:spPr>
        <p:txBody>
          <a:bodyPr vert="horz" lIns="91440" tIns="45720" rIns="91440" bIns="45720" rtlCol="0">
            <a:normAutofit lnSpcReduction="10000"/>
          </a:bodyPr>
          <a:lstStyle/>
          <a:p>
            <a:endParaRPr lang="en-US" dirty="0">
              <a:solidFill>
                <a:srgbClr val="FFFFFF"/>
              </a:solidFill>
            </a:endParaRPr>
          </a:p>
          <a:p>
            <a:pPr marL="800100" indent="-514350">
              <a:buFont typeface="+mj-lt"/>
              <a:buAutoNum type="alphaLcParenR"/>
            </a:pPr>
            <a:r>
              <a:rPr lang="en-US" sz="3200" dirty="0">
                <a:solidFill>
                  <a:srgbClr val="FFFFFF"/>
                </a:solidFill>
                <a:latin typeface="Angsana New" panose="02020603050405020304" pitchFamily="18" charset="-34"/>
                <a:cs typeface="Angsana New" panose="02020603050405020304" pitchFamily="18" charset="-34"/>
              </a:rPr>
              <a:t>MDD.</a:t>
            </a:r>
          </a:p>
          <a:p>
            <a:pPr marL="800100" indent="-514350">
              <a:buFont typeface="+mj-lt"/>
              <a:buAutoNum type="alphaLcParenR"/>
            </a:pPr>
            <a:r>
              <a:rPr lang="en-US" sz="3200" dirty="0">
                <a:solidFill>
                  <a:srgbClr val="FFFFFF"/>
                </a:solidFill>
                <a:latin typeface="Angsana New" panose="02020603050405020304" pitchFamily="18" charset="-34"/>
                <a:cs typeface="Angsana New" panose="02020603050405020304" pitchFamily="18" charset="-34"/>
              </a:rPr>
              <a:t>Bipolar disorder depressive phase.</a:t>
            </a:r>
          </a:p>
          <a:p>
            <a:pPr marL="800100" indent="-514350">
              <a:buFont typeface="+mj-lt"/>
              <a:buAutoNum type="alphaLcParenR"/>
            </a:pPr>
            <a:r>
              <a:rPr lang="en-US" sz="3200" dirty="0">
                <a:solidFill>
                  <a:srgbClr val="FFFFFF"/>
                </a:solidFill>
                <a:latin typeface="Angsana New" panose="02020603050405020304" pitchFamily="18" charset="-34"/>
                <a:cs typeface="Angsana New" panose="02020603050405020304" pitchFamily="18" charset="-34"/>
              </a:rPr>
              <a:t>Borderline personality disorder.</a:t>
            </a:r>
          </a:p>
          <a:p>
            <a:pPr marL="800100" indent="-514350">
              <a:buFont typeface="+mj-lt"/>
              <a:buAutoNum type="alphaLcParenR"/>
            </a:pPr>
            <a:r>
              <a:rPr lang="en-US" sz="3200" dirty="0">
                <a:solidFill>
                  <a:srgbClr val="FFFFFF"/>
                </a:solidFill>
                <a:latin typeface="Angsana New" panose="02020603050405020304" pitchFamily="18" charset="-34"/>
                <a:cs typeface="Angsana New" panose="02020603050405020304" pitchFamily="18" charset="-34"/>
              </a:rPr>
              <a:t>PTSD</a:t>
            </a:r>
          </a:p>
        </p:txBody>
      </p:sp>
    </p:spTree>
    <p:extLst>
      <p:ext uri="{BB962C8B-B14F-4D97-AF65-F5344CB8AC3E}">
        <p14:creationId xmlns:p14="http://schemas.microsoft.com/office/powerpoint/2010/main" val="111713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C02D59C9-FD33-494C-987D-B685328C3AF7}"/>
              </a:ext>
            </a:extLst>
          </p:cNvPr>
          <p:cNvPicPr>
            <a:picLocks noChangeAspect="1"/>
          </p:cNvPicPr>
          <p:nvPr/>
        </p:nvPicPr>
        <p:blipFill rotWithShape="1">
          <a:blip r:embed="rId2">
            <a:extLst>
              <a:ext uri="{28A0092B-C50C-407E-A947-70E740481C1C}">
                <a14:useLocalDpi xmlns:a14="http://schemas.microsoft.com/office/drawing/2010/main" val="0"/>
              </a:ext>
            </a:extLst>
          </a:blip>
          <a:srcRect l="4809"/>
          <a:stretch/>
        </p:blipFill>
        <p:spPr>
          <a:xfrm>
            <a:off x="3639268" y="1"/>
            <a:ext cx="8552731" cy="6858000"/>
          </a:xfrm>
          <a:prstGeom prst="rect">
            <a:avLst/>
          </a:prstGeom>
        </p:spPr>
      </p:pic>
      <p:sp>
        <p:nvSpPr>
          <p:cNvPr id="9" name="TextBox 8">
            <a:extLst>
              <a:ext uri="{FF2B5EF4-FFF2-40B4-BE49-F238E27FC236}">
                <a16:creationId xmlns:a16="http://schemas.microsoft.com/office/drawing/2014/main" id="{2A6E72FB-6C56-AA48-9C6A-49350DA4FCB1}"/>
              </a:ext>
            </a:extLst>
          </p:cNvPr>
          <p:cNvSpPr txBox="1"/>
          <p:nvPr/>
        </p:nvSpPr>
        <p:spPr>
          <a:xfrm>
            <a:off x="278877" y="1055535"/>
            <a:ext cx="3277123" cy="5909310"/>
          </a:xfrm>
          <a:prstGeom prst="rect">
            <a:avLst/>
          </a:prstGeom>
          <a:noFill/>
        </p:spPr>
        <p:txBody>
          <a:bodyPr wrap="square" rtlCol="0">
            <a:spAutoFit/>
          </a:bodyPr>
          <a:lstStyle/>
          <a:p>
            <a:pPr marL="342900" indent="-342900">
              <a:buFont typeface="Wingdings" pitchFamily="2" charset="2"/>
              <a:buChar char="Ø"/>
            </a:pPr>
            <a:r>
              <a:rPr lang="en-US" sz="2400" b="1" dirty="0">
                <a:latin typeface="Angsana New" panose="02020603050405020304" pitchFamily="18" charset="-34"/>
                <a:cs typeface="Angsana New" panose="02020603050405020304" pitchFamily="18" charset="-34"/>
              </a:rPr>
              <a:t>Manic episode 1990-1998</a:t>
            </a:r>
          </a:p>
          <a:p>
            <a:pPr marL="342900" indent="-342900">
              <a:buFont typeface="Wingdings" pitchFamily="2" charset="2"/>
              <a:buChar char="Ø"/>
            </a:pPr>
            <a:endParaRPr lang="en-US" sz="2400" b="1" dirty="0">
              <a:latin typeface="Angsana New" panose="02020603050405020304" pitchFamily="18" charset="-34"/>
              <a:cs typeface="Angsana New" panose="02020603050405020304" pitchFamily="18" charset="-34"/>
            </a:endParaRPr>
          </a:p>
          <a:p>
            <a:pPr marL="342900" indent="-342900">
              <a:buFont typeface="Wingdings" pitchFamily="2" charset="2"/>
              <a:buChar char="Ø"/>
            </a:pPr>
            <a:r>
              <a:rPr lang="en-US" sz="2400" b="1" dirty="0">
                <a:latin typeface="Angsana New" panose="02020603050405020304" pitchFamily="18" charset="-34"/>
                <a:cs typeface="Angsana New" panose="02020603050405020304" pitchFamily="18" charset="-34"/>
              </a:rPr>
              <a:t>Bipolar Major </a:t>
            </a:r>
            <a:r>
              <a:rPr lang="en-US" sz="2400" b="1" i="0" dirty="0">
                <a:effectLst/>
                <a:latin typeface="Angsana New" panose="02020603050405020304" pitchFamily="18" charset="-34"/>
                <a:cs typeface="Angsana New" panose="02020603050405020304" pitchFamily="18" charset="-34"/>
              </a:rPr>
              <a:t> depression  with suicidal attempts (Bipolar disorder  I ) 1998-2007</a:t>
            </a:r>
            <a:endParaRPr lang="en-US" sz="2400" b="1" dirty="0">
              <a:effectLst/>
              <a:latin typeface="Angsana New" panose="02020603050405020304" pitchFamily="18" charset="-34"/>
              <a:cs typeface="Angsana New" panose="02020603050405020304" pitchFamily="18" charset="-34"/>
            </a:endParaRPr>
          </a:p>
          <a:p>
            <a:pPr marL="342900" indent="-342900">
              <a:buFont typeface="Wingdings" pitchFamily="2" charset="2"/>
              <a:buChar char="Ø"/>
            </a:pPr>
            <a:endParaRPr lang="en-US" sz="2400" b="1" dirty="0">
              <a:effectLst/>
              <a:latin typeface="Angsana New" panose="02020603050405020304" pitchFamily="18" charset="-34"/>
              <a:cs typeface="Angsana New" panose="02020603050405020304" pitchFamily="18" charset="-34"/>
            </a:endParaRPr>
          </a:p>
          <a:p>
            <a:pPr marL="342900" indent="-342900">
              <a:buFont typeface="Wingdings" pitchFamily="2" charset="2"/>
              <a:buChar char="Ø"/>
            </a:pPr>
            <a:r>
              <a:rPr lang="en-US" sz="2400" b="1" dirty="0">
                <a:latin typeface="Angsana New" panose="02020603050405020304" pitchFamily="18" charset="-34"/>
                <a:cs typeface="Angsana New" panose="02020603050405020304" pitchFamily="18" charset="-34"/>
              </a:rPr>
              <a:t>Substance miss used.1998.</a:t>
            </a:r>
          </a:p>
          <a:p>
            <a:pPr marL="342900" indent="-342900">
              <a:buFont typeface="Wingdings" pitchFamily="2" charset="2"/>
              <a:buChar char="Ø"/>
            </a:pPr>
            <a:r>
              <a:rPr lang="en-US" sz="2400" b="1" dirty="0">
                <a:latin typeface="Angsana New" panose="02020603050405020304" pitchFamily="18" charset="-34"/>
                <a:cs typeface="Angsana New" panose="02020603050405020304" pitchFamily="18" charset="-34"/>
              </a:rPr>
              <a:t>Hypomanic episodes 2007-2011</a:t>
            </a:r>
            <a:endParaRPr lang="en-US" sz="2400" b="1" dirty="0">
              <a:effectLst/>
              <a:latin typeface="Angsana New" panose="02020603050405020304" pitchFamily="18" charset="-34"/>
              <a:cs typeface="Angsana New" panose="02020603050405020304" pitchFamily="18" charset="-34"/>
            </a:endParaRPr>
          </a:p>
          <a:p>
            <a:pPr marL="342900" indent="-342900">
              <a:buFont typeface="Wingdings" pitchFamily="2" charset="2"/>
              <a:buChar char="Ø"/>
            </a:pPr>
            <a:r>
              <a:rPr lang="en-US" sz="2400" b="1" i="0" dirty="0">
                <a:effectLst/>
                <a:latin typeface="Angsana New" panose="02020603050405020304" pitchFamily="18" charset="-34"/>
                <a:cs typeface="Angsana New" panose="02020603050405020304" pitchFamily="18" charset="-34"/>
              </a:rPr>
              <a:t>Psoriasis.</a:t>
            </a:r>
          </a:p>
          <a:p>
            <a:pPr marL="342900" indent="-342900">
              <a:buFont typeface="Wingdings" pitchFamily="2" charset="2"/>
              <a:buChar char="Ø"/>
            </a:pPr>
            <a:r>
              <a:rPr lang="en-US" sz="2400" b="1" dirty="0">
                <a:latin typeface="Angsana New" panose="02020603050405020304" pitchFamily="18" charset="-34"/>
                <a:cs typeface="Angsana New" panose="02020603050405020304" pitchFamily="18" charset="-34"/>
              </a:rPr>
              <a:t>Bipolar Manic phase. 2012-2015</a:t>
            </a:r>
            <a:endParaRPr lang="en-US" sz="2400" b="1" i="0" dirty="0">
              <a:effectLst/>
              <a:latin typeface="Angsana New" panose="02020603050405020304" pitchFamily="18" charset="-34"/>
              <a:cs typeface="Angsana New" panose="02020603050405020304" pitchFamily="18" charset="-34"/>
            </a:endParaRPr>
          </a:p>
          <a:p>
            <a:pPr marL="342900" indent="-342900">
              <a:buFont typeface="Wingdings" pitchFamily="2" charset="2"/>
              <a:buChar char="Ø"/>
            </a:pPr>
            <a:r>
              <a:rPr lang="en-US" sz="2400" b="1" i="0" u="sng" dirty="0">
                <a:solidFill>
                  <a:srgbClr val="C00000"/>
                </a:solidFill>
                <a:effectLst/>
                <a:latin typeface="Angsana New" panose="02020603050405020304" pitchFamily="18" charset="-34"/>
                <a:cs typeface="Angsana New" panose="02020603050405020304" pitchFamily="18" charset="-34"/>
              </a:rPr>
              <a:t>April 2015. Committed suicide</a:t>
            </a:r>
            <a:endParaRPr lang="en-US" sz="2400" b="1" u="sng" dirty="0">
              <a:solidFill>
                <a:srgbClr val="C00000"/>
              </a:solidFill>
              <a:effectLst/>
              <a:latin typeface="Angsana New" panose="02020603050405020304" pitchFamily="18" charset="-34"/>
              <a:cs typeface="Angsana New" panose="02020603050405020304" pitchFamily="18" charset="-34"/>
            </a:endParaRPr>
          </a:p>
          <a:p>
            <a:pPr marL="342900" indent="-342900">
              <a:buFont typeface="Wingdings" pitchFamily="2" charset="2"/>
              <a:buChar char="Ø"/>
            </a:pPr>
            <a:r>
              <a:rPr lang="en-US" sz="2400" b="1" i="0" dirty="0">
                <a:effectLst/>
                <a:latin typeface="Angsana New" panose="02020603050405020304" pitchFamily="18" charset="-34"/>
                <a:cs typeface="Angsana New" panose="02020603050405020304" pitchFamily="18" charset="-34"/>
              </a:rPr>
              <a:t>Died after drinking very erosive liquid which lead to upper GI bleeding ,</a:t>
            </a:r>
            <a:r>
              <a:rPr lang="en-US" sz="2400" b="1" i="0" dirty="0" err="1">
                <a:effectLst/>
                <a:latin typeface="Angsana New" panose="02020603050405020304" pitchFamily="18" charset="-34"/>
                <a:cs typeface="Angsana New" panose="02020603050405020304" pitchFamily="18" charset="-34"/>
              </a:rPr>
              <a:t>hepatorenal</a:t>
            </a:r>
            <a:r>
              <a:rPr lang="en-US" sz="2400" b="1" i="0" dirty="0">
                <a:effectLst/>
                <a:latin typeface="Angsana New" panose="02020603050405020304" pitchFamily="18" charset="-34"/>
                <a:cs typeface="Angsana New" panose="02020603050405020304" pitchFamily="18" charset="-34"/>
              </a:rPr>
              <a:t> failure</a:t>
            </a:r>
            <a:r>
              <a:rPr lang="en-US" sz="2400" b="1" dirty="0">
                <a:latin typeface="Angsana New" panose="02020603050405020304" pitchFamily="18" charset="-34"/>
                <a:cs typeface="Angsana New" panose="02020603050405020304" pitchFamily="18" charset="-34"/>
              </a:rPr>
              <a:t>.</a:t>
            </a:r>
            <a:endParaRPr lang="en-US" sz="2400" b="1" dirty="0">
              <a:effectLst/>
              <a:latin typeface="Angsana New" panose="02020603050405020304" pitchFamily="18" charset="-34"/>
              <a:cs typeface="Angsana New" panose="02020603050405020304" pitchFamily="18" charset="-34"/>
            </a:endParaRPr>
          </a:p>
          <a:p>
            <a:pPr algn="l"/>
            <a:endParaRPr lang="en-US" dirty="0"/>
          </a:p>
        </p:txBody>
      </p:sp>
    </p:spTree>
    <p:extLst>
      <p:ext uri="{BB962C8B-B14F-4D97-AF65-F5344CB8AC3E}">
        <p14:creationId xmlns:p14="http://schemas.microsoft.com/office/powerpoint/2010/main" val="90819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5AA557-80D1-DE41-826C-474B455660D1}"/>
              </a:ext>
            </a:extLst>
          </p:cNvPr>
          <p:cNvSpPr txBox="1"/>
          <p:nvPr/>
        </p:nvSpPr>
        <p:spPr>
          <a:xfrm>
            <a:off x="1263121" y="1530035"/>
            <a:ext cx="7836958" cy="4524315"/>
          </a:xfrm>
          <a:prstGeom prst="rect">
            <a:avLst/>
          </a:prstGeom>
          <a:noFill/>
        </p:spPr>
        <p:txBody>
          <a:bodyPr wrap="square">
            <a:spAutoFit/>
          </a:bodyPr>
          <a:lstStyle/>
          <a:p>
            <a:endParaRPr lang="en-US" sz="3600" dirty="0">
              <a:latin typeface="Angsana New" panose="02020603050405020304" pitchFamily="18" charset="-34"/>
              <a:cs typeface="Angsana New" panose="02020603050405020304" pitchFamily="18" charset="-34"/>
            </a:endParaRPr>
          </a:p>
        </p:txBody>
      </p:sp>
      <p:sp>
        <p:nvSpPr>
          <p:cNvPr id="7" name="TextBox 6">
            <a:extLst>
              <a:ext uri="{FF2B5EF4-FFF2-40B4-BE49-F238E27FC236}">
                <a16:creationId xmlns:a16="http://schemas.microsoft.com/office/drawing/2014/main" id="{6FFFC339-3257-174C-874C-6CCB0618C748}"/>
              </a:ext>
            </a:extLst>
          </p:cNvPr>
          <p:cNvSpPr txBox="1"/>
          <p:nvPr/>
        </p:nvSpPr>
        <p:spPr>
          <a:xfrm>
            <a:off x="5181600" y="2514600"/>
            <a:ext cx="1828800" cy="1828800"/>
          </a:xfrm>
          <a:prstGeom prst="rect">
            <a:avLst/>
          </a:prstGeom>
          <a:noFill/>
        </p:spPr>
        <p:txBody>
          <a:bodyPr wrap="square" rtlCol="0">
            <a:spAutoFit/>
          </a:bodyPr>
          <a:lstStyle/>
          <a:p>
            <a:pPr algn="l"/>
            <a:endParaRPr lang="en-US" dirty="0"/>
          </a:p>
        </p:txBody>
      </p:sp>
      <p:sp>
        <p:nvSpPr>
          <p:cNvPr id="9" name="TextBox 8">
            <a:extLst>
              <a:ext uri="{FF2B5EF4-FFF2-40B4-BE49-F238E27FC236}">
                <a16:creationId xmlns:a16="http://schemas.microsoft.com/office/drawing/2014/main" id="{6A356B4E-C48A-8745-9C61-4119A012EBD6}"/>
              </a:ext>
            </a:extLst>
          </p:cNvPr>
          <p:cNvSpPr txBox="1"/>
          <p:nvPr/>
        </p:nvSpPr>
        <p:spPr>
          <a:xfrm>
            <a:off x="1904269" y="1014148"/>
            <a:ext cx="7673647" cy="4031873"/>
          </a:xfrm>
          <a:prstGeom prst="rect">
            <a:avLst/>
          </a:prstGeom>
          <a:noFill/>
        </p:spPr>
        <p:txBody>
          <a:bodyPr wrap="square">
            <a:spAutoFit/>
          </a:bodyPr>
          <a:lstStyle/>
          <a:p>
            <a:r>
              <a:rPr lang="en-US" sz="3200" b="1" dirty="0">
                <a:latin typeface="Angsana New" panose="02020603050405020304" pitchFamily="18" charset="-34"/>
                <a:cs typeface="Angsana New" panose="02020603050405020304" pitchFamily="18" charset="-34"/>
              </a:rPr>
              <a:t>Bipolar disorder is a mood disorder that is characterized by episodes of mania , </a:t>
            </a:r>
            <a:r>
              <a:rPr lang="en-US" sz="3200" b="1" dirty="0">
                <a:latin typeface="Angsana New" panose="02020603050405020304" pitchFamily="18" charset="-34"/>
                <a:cs typeface="Angsana New" panose="02020603050405020304" pitchFamily="18" charset="-34"/>
                <a:hlinkClick r:id="rId2">
                  <a:extLst>
                    <a:ext uri="{A12FA001-AC4F-418D-AE19-62706E023703}">
                      <ahyp:hlinkClr xmlns:ahyp="http://schemas.microsoft.com/office/drawing/2018/hyperlinkcolor" val="tx"/>
                    </a:ext>
                  </a:extLst>
                </a:hlinkClick>
              </a:rPr>
              <a:t> hypomania </a:t>
            </a:r>
            <a:r>
              <a:rPr lang="en-US" sz="3200" b="1"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 and major depression </a:t>
            </a:r>
            <a:r>
              <a:rPr lang="en-US" sz="3200" b="1"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 </a:t>
            </a:r>
            <a:r>
              <a:rPr lang="en-US" sz="3200" b="1"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 </a:t>
            </a:r>
          </a:p>
          <a:p>
            <a:pPr marL="571500" indent="-571500">
              <a:buFont typeface="Wingdings" pitchFamily="2" charset="2"/>
              <a:buChar char="Ø"/>
            </a:pPr>
            <a:endParaRPr lang="en-US" sz="3200" b="1"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endParaRPr>
          </a:p>
          <a:p>
            <a:pPr marL="571500" indent="-571500">
              <a:buFont typeface="Wingdings" pitchFamily="2" charset="2"/>
              <a:buChar char="Ø"/>
            </a:pPr>
            <a:r>
              <a:rPr lang="en-US" sz="3200"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 </a:t>
            </a:r>
            <a:r>
              <a:rPr lang="en-US" sz="3200" b="1"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Bipolar I disorder </a:t>
            </a:r>
            <a:r>
              <a:rPr lang="en-US" sz="3200"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   manic episodes and nearly always experience major depressive and hypomanic episodes </a:t>
            </a:r>
            <a:r>
              <a:rPr lang="en-US" sz="3200" dirty="0">
                <a:latin typeface="Angsana New" panose="02020603050405020304" pitchFamily="18" charset="-34"/>
                <a:cs typeface="Angsana New" panose="02020603050405020304" pitchFamily="18" charset="-34"/>
                <a:hlinkClick r:id="rId6">
                  <a:extLst>
                    <a:ext uri="{A12FA001-AC4F-418D-AE19-62706E023703}">
                      <ahyp:hlinkClr xmlns:ahyp="http://schemas.microsoft.com/office/drawing/2018/hyperlinkcolor" val="tx"/>
                    </a:ext>
                  </a:extLst>
                </a:hlinkClick>
              </a:rPr>
              <a:t> </a:t>
            </a:r>
          </a:p>
          <a:p>
            <a:pPr marL="571500" indent="-571500">
              <a:buFont typeface="Wingdings" pitchFamily="2" charset="2"/>
              <a:buChar char="Ø"/>
            </a:pPr>
            <a:r>
              <a:rPr lang="en-US" sz="3200" b="1" dirty="0">
                <a:latin typeface="Angsana New" panose="02020603050405020304" pitchFamily="18" charset="-34"/>
                <a:cs typeface="Angsana New" panose="02020603050405020304" pitchFamily="18" charset="-34"/>
                <a:hlinkClick r:id="rId6">
                  <a:extLst>
                    <a:ext uri="{A12FA001-AC4F-418D-AE19-62706E023703}">
                      <ahyp:hlinkClr xmlns:ahyp="http://schemas.microsoft.com/office/drawing/2018/hyperlinkcolor" val="tx"/>
                    </a:ext>
                  </a:extLst>
                </a:hlinkClick>
              </a:rPr>
              <a:t>Bipolar II disorder </a:t>
            </a:r>
            <a:r>
              <a:rPr lang="en-US" sz="3200" dirty="0">
                <a:latin typeface="Angsana New" panose="02020603050405020304" pitchFamily="18" charset="-34"/>
                <a:cs typeface="Angsana New" panose="02020603050405020304" pitchFamily="18" charset="-34"/>
                <a:hlinkClick r:id="rId6">
                  <a:extLst>
                    <a:ext uri="{A12FA001-AC4F-418D-AE19-62706E023703}">
                      <ahyp:hlinkClr xmlns:ahyp="http://schemas.microsoft.com/office/drawing/2018/hyperlinkcolor" val="tx"/>
                    </a:ext>
                  </a:extLst>
                </a:hlinkClick>
              </a:rPr>
              <a:t>is marked by at least one hypomanic episode, at least one major depressive episode, and the absence of manic episodes</a:t>
            </a:r>
            <a:endParaRPr lang="en-US" sz="3200" dirty="0"/>
          </a:p>
        </p:txBody>
      </p:sp>
    </p:spTree>
    <p:extLst>
      <p:ext uri="{BB962C8B-B14F-4D97-AF65-F5344CB8AC3E}">
        <p14:creationId xmlns:p14="http://schemas.microsoft.com/office/powerpoint/2010/main" val="2265522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6CCCCC31-E91A-A646-8CE9-62773D70D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8417" cy="6856803"/>
          </a:xfrm>
          <a:prstGeom prst="rect">
            <a:avLst/>
          </a:prstGeom>
        </p:spPr>
      </p:pic>
    </p:spTree>
    <p:extLst>
      <p:ext uri="{BB962C8B-B14F-4D97-AF65-F5344CB8AC3E}">
        <p14:creationId xmlns:p14="http://schemas.microsoft.com/office/powerpoint/2010/main" val="1481026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BF8FB4A-9B3D-1646-AB73-C7F7E54AFDEF}"/>
              </a:ext>
            </a:extLst>
          </p:cNvPr>
          <p:cNvSpPr>
            <a:spLocks noGrp="1"/>
          </p:cNvSpPr>
          <p:nvPr/>
        </p:nvSpPr>
        <p:spPr>
          <a:xfrm>
            <a:off x="1430867" y="1217083"/>
            <a:ext cx="10515600" cy="45825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v"/>
            </a:pPr>
            <a:r>
              <a:rPr lang="en-US" sz="4100" dirty="0">
                <a:latin typeface="Angsana New" panose="02020603050405020304" pitchFamily="18" charset="-34"/>
                <a:cs typeface="Angsana New" panose="02020603050405020304" pitchFamily="18" charset="-34"/>
              </a:rPr>
              <a:t>What is the </a:t>
            </a:r>
            <a:r>
              <a:rPr lang="en-US" altLang="en-US" sz="4100" dirty="0">
                <a:effectLst/>
                <a:latin typeface="Angsana New" panose="02020603050405020304" pitchFamily="18" charset="-34"/>
                <a:cs typeface="Angsana New" panose="02020603050405020304" pitchFamily="18" charset="-34"/>
              </a:rPr>
              <a:t>Psychiatry Integrated Primary Care?</a:t>
            </a:r>
            <a:endParaRPr lang="en-US" dirty="0">
              <a:latin typeface="Angsana New" panose="02020603050405020304" pitchFamily="18" charset="-34"/>
              <a:cs typeface="Angsana New" panose="02020603050405020304" pitchFamily="18" charset="-34"/>
            </a:endParaRPr>
          </a:p>
          <a:p>
            <a:pPr marL="571500" indent="-571500">
              <a:buFont typeface="Wingdings" pitchFamily="2" charset="2"/>
              <a:buChar char="v"/>
            </a:pPr>
            <a:r>
              <a:rPr lang="en-US" dirty="0">
                <a:latin typeface="Angsana New" panose="02020603050405020304" pitchFamily="18" charset="-34"/>
                <a:cs typeface="Angsana New" panose="02020603050405020304" pitchFamily="18" charset="-34"/>
              </a:rPr>
              <a:t>Why Integration in Kuwait?</a:t>
            </a:r>
          </a:p>
          <a:p>
            <a:pPr marL="571500" indent="-571500">
              <a:buFont typeface="Wingdings" pitchFamily="2" charset="2"/>
              <a:buChar char="v"/>
            </a:pPr>
            <a:r>
              <a:rPr lang="en-US" dirty="0">
                <a:latin typeface="Angsana New" panose="02020603050405020304" pitchFamily="18" charset="-34"/>
                <a:cs typeface="Angsana New" panose="02020603050405020304" pitchFamily="18" charset="-34"/>
              </a:rPr>
              <a:t>Common Psychiatric disorders in primary care.</a:t>
            </a:r>
          </a:p>
        </p:txBody>
      </p:sp>
    </p:spTree>
    <p:extLst>
      <p:ext uri="{BB962C8B-B14F-4D97-AF65-F5344CB8AC3E}">
        <p14:creationId xmlns:p14="http://schemas.microsoft.com/office/powerpoint/2010/main" val="399414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5252693-36C8-4B4E-9ABF-F23F7F0A969D}"/>
              </a:ext>
            </a:extLst>
          </p:cNvPr>
          <p:cNvPicPr>
            <a:picLocks noChangeAspect="1"/>
          </p:cNvPicPr>
          <p:nvPr/>
        </p:nvPicPr>
        <p:blipFill rotWithShape="1">
          <a:blip r:embed="rId3">
            <a:extLst>
              <a:ext uri="{28A0092B-C50C-407E-A947-70E740481C1C}">
                <a14:useLocalDpi xmlns:a14="http://schemas.microsoft.com/office/drawing/2010/main" val="0"/>
              </a:ext>
            </a:extLst>
          </a:blip>
          <a:srcRect b="11436"/>
          <a:stretch/>
        </p:blipFill>
        <p:spPr>
          <a:xfrm>
            <a:off x="2894658" y="2330679"/>
            <a:ext cx="6117249" cy="4143974"/>
          </a:xfrm>
          <a:prstGeom prst="rect">
            <a:avLst/>
          </a:prstGeom>
        </p:spPr>
      </p:pic>
      <p:sp>
        <p:nvSpPr>
          <p:cNvPr id="4" name="TextBox 3">
            <a:extLst>
              <a:ext uri="{FF2B5EF4-FFF2-40B4-BE49-F238E27FC236}">
                <a16:creationId xmlns:a16="http://schemas.microsoft.com/office/drawing/2014/main" id="{77C2EEB4-B562-8F49-AABF-261C5399FB39}"/>
              </a:ext>
            </a:extLst>
          </p:cNvPr>
          <p:cNvSpPr txBox="1"/>
          <p:nvPr/>
        </p:nvSpPr>
        <p:spPr>
          <a:xfrm>
            <a:off x="2917889" y="647732"/>
            <a:ext cx="6094018" cy="1569660"/>
          </a:xfrm>
          <a:prstGeom prst="rect">
            <a:avLst/>
          </a:prstGeom>
          <a:noFill/>
        </p:spPr>
        <p:txBody>
          <a:bodyPr wrap="square">
            <a:spAutoFit/>
          </a:bodyPr>
          <a:lstStyle/>
          <a:p>
            <a:r>
              <a:rPr lang="en-US" sz="2400" b="1" dirty="0">
                <a:solidFill>
                  <a:srgbClr val="232323"/>
                </a:solidFill>
                <a:latin typeface="Angsana New" panose="02020603050405020304" pitchFamily="18" charset="-34"/>
                <a:cs typeface="Angsana New" panose="02020603050405020304" pitchFamily="18" charset="-34"/>
              </a:rPr>
              <a:t>The use of antidepressants for acute and maintenance treatment of bipolar depression is controversial because of concerns that these drugs are not effective and may harm patients by causing switches from depression to mania as well as rapid cycling .</a:t>
            </a:r>
            <a:endParaRPr lang="en-US" sz="2400" b="1"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38649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15728-C221-D749-8B71-35F33B0CD169}"/>
              </a:ext>
            </a:extLst>
          </p:cNvPr>
          <p:cNvSpPr txBox="1"/>
          <p:nvPr/>
        </p:nvSpPr>
        <p:spPr>
          <a:xfrm>
            <a:off x="1365250" y="1115048"/>
            <a:ext cx="8894593" cy="4832092"/>
          </a:xfrm>
          <a:prstGeom prst="rect">
            <a:avLst/>
          </a:prstGeom>
          <a:noFill/>
        </p:spPr>
        <p:txBody>
          <a:bodyPr wrap="square">
            <a:spAutoFit/>
          </a:bodyPr>
          <a:lstStyle/>
          <a:p>
            <a:r>
              <a:rPr lang="en-US" sz="2800" b="1" dirty="0">
                <a:solidFill>
                  <a:srgbClr val="232323"/>
                </a:solidFill>
                <a:latin typeface="Angsana New" panose="02020603050405020304" pitchFamily="18" charset="-34"/>
                <a:cs typeface="Angsana New" panose="02020603050405020304" pitchFamily="18" charset="-34"/>
              </a:rPr>
              <a:t>INDICATIONS FOR REFERRAL to psychiatric OPD :</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Suicidal ideation and behavior</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Psychotic features (eg, auditory hallucinations commanding patients to kill themselves</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Fluctuating symptoms</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Impulsive and dangerous behavior</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Functional impairment</a:t>
            </a:r>
          </a:p>
          <a:p>
            <a:pPr marL="457200" indent="-457200">
              <a:buFont typeface="Wingdings" pitchFamily="2" charset="2"/>
              <a:buChar char="Ø"/>
            </a:pPr>
            <a:r>
              <a:rPr lang="en-US" sz="2800" b="0" dirty="0" err="1">
                <a:solidFill>
                  <a:srgbClr val="232323"/>
                </a:solidFill>
                <a:latin typeface="Angsana New" panose="02020603050405020304" pitchFamily="18" charset="-34"/>
                <a:cs typeface="Angsana New" panose="02020603050405020304" pitchFamily="18" charset="-34"/>
              </a:rPr>
              <a:t>Comorbid</a:t>
            </a:r>
            <a:r>
              <a:rPr lang="en-US" sz="2800" b="0" dirty="0">
                <a:solidFill>
                  <a:srgbClr val="232323"/>
                </a:solidFill>
                <a:latin typeface="Angsana New" panose="02020603050405020304" pitchFamily="18" charset="-34"/>
                <a:cs typeface="Angsana New" panose="02020603050405020304" pitchFamily="18" charset="-34"/>
              </a:rPr>
              <a:t> psychopathology (eg, anxiety disorders and substance use disorders)</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Multiple (eg, two to four) failed medication trials</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Administration of adjunctive psychotherapy</a:t>
            </a:r>
          </a:p>
          <a:p>
            <a:pPr marL="457200" indent="-457200">
              <a:buFont typeface="Wingdings" pitchFamily="2" charset="2"/>
              <a:buChar char="Ø"/>
            </a:pPr>
            <a:r>
              <a:rPr lang="en-US" sz="2800" b="0" dirty="0">
                <a:solidFill>
                  <a:srgbClr val="232323"/>
                </a:solidFill>
                <a:latin typeface="Angsana New" panose="02020603050405020304" pitchFamily="18" charset="-34"/>
                <a:cs typeface="Angsana New" panose="02020603050405020304" pitchFamily="18" charset="-34"/>
              </a:rPr>
              <a:t>Recurrence of mood episodesPrimary care clinicians who refer patients to specialists are encouraged to remain involved in management. </a:t>
            </a:r>
            <a:endParaRPr lang="en-US" sz="28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671822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3C36A8-8F0D-A54B-B9E1-7F82AA76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3837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074901-5558-E34D-A745-41752CAC80D5}"/>
              </a:ext>
            </a:extLst>
          </p:cNvPr>
          <p:cNvSpPr>
            <a:spLocks noGrp="1"/>
          </p:cNvSpPr>
          <p:nvPr>
            <p:ph type="title"/>
          </p:nvPr>
        </p:nvSpPr>
        <p:spPr>
          <a:xfrm>
            <a:off x="878030" y="920443"/>
            <a:ext cx="8911687" cy="1280890"/>
          </a:xfrm>
        </p:spPr>
        <p:txBody>
          <a:bodyPr vert="horz" lIns="91440" tIns="45720" rIns="91440" bIns="45720" rtlCol="0" anchor="ctr">
            <a:normAutofit fontScale="90000"/>
          </a:bodyPr>
          <a:lstStyle/>
          <a:p>
            <a:pPr algn="ctr"/>
            <a:br>
              <a:rPr lang="en-US" sz="2500" dirty="0"/>
            </a:br>
            <a:br>
              <a:rPr lang="en-US" sz="2500" dirty="0"/>
            </a:br>
            <a:r>
              <a:rPr lang="en-US" sz="2500" dirty="0"/>
              <a:t>Last patient in the diabetic clinic</a:t>
            </a:r>
            <a:br>
              <a:rPr lang="en-US" sz="2500" dirty="0"/>
            </a:br>
            <a:r>
              <a:rPr lang="en-US" sz="2500" dirty="0">
                <a:solidFill>
                  <a:srgbClr val="FF0000"/>
                </a:solidFill>
              </a:rPr>
              <a:t>January 2017</a:t>
            </a:r>
            <a:br>
              <a:rPr lang="en-US" sz="2500" dirty="0"/>
            </a:br>
            <a:r>
              <a:rPr lang="en-US" sz="2500" dirty="0"/>
              <a:t>Hana  48 yr. Kw </a:t>
            </a:r>
          </a:p>
        </p:txBody>
      </p:sp>
      <p:pic>
        <p:nvPicPr>
          <p:cNvPr id="12" name="Picture 13">
            <a:extLst>
              <a:ext uri="{FF2B5EF4-FFF2-40B4-BE49-F238E27FC236}">
                <a16:creationId xmlns:a16="http://schemas.microsoft.com/office/drawing/2014/main" id="{607B18B2-299C-F048-9271-D31DCACACF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7048768" y="2366962"/>
            <a:ext cx="5143232" cy="4491037"/>
          </a:xfrm>
          <a:prstGeom prst="rect">
            <a:avLst/>
          </a:prstGeom>
          <a:scene3d>
            <a:camera prst="orthographicFront"/>
            <a:lightRig rig="threePt" dir="t">
              <a:rot lat="0" lon="0" rev="2700000"/>
            </a:lightRig>
          </a:scene3d>
          <a:sp3d contourW="6350">
            <a:bevelT h="38100"/>
            <a:contourClr>
              <a:srgbClr val="C0C0C0"/>
            </a:contourClr>
          </a:sp3d>
        </p:spPr>
      </p:pic>
      <p:sp>
        <p:nvSpPr>
          <p:cNvPr id="7" name="Text Placeholder 6">
            <a:extLst>
              <a:ext uri="{FF2B5EF4-FFF2-40B4-BE49-F238E27FC236}">
                <a16:creationId xmlns:a16="http://schemas.microsoft.com/office/drawing/2014/main" id="{5EA45E9B-9820-8745-BE1C-30BC67323D4C}"/>
              </a:ext>
            </a:extLst>
          </p:cNvPr>
          <p:cNvSpPr>
            <a:spLocks noGrp="1"/>
          </p:cNvSpPr>
          <p:nvPr>
            <p:ph type="body" sz="half" idx="4294967295"/>
          </p:nvPr>
        </p:nvSpPr>
        <p:spPr>
          <a:xfrm>
            <a:off x="0" y="2366963"/>
            <a:ext cx="6672263" cy="3424237"/>
          </a:xfrm>
        </p:spPr>
        <p:txBody>
          <a:bodyPr vert="horz" lIns="91440" tIns="45720" rIns="91440" bIns="45720" rtlCol="0">
            <a:normAutofit/>
          </a:bodyPr>
          <a:lstStyle/>
          <a:p>
            <a:pPr indent="-228600">
              <a:buFont typeface="Arial" panose="020B0604020202020204" pitchFamily="34" charset="0"/>
              <a:buChar char="•"/>
            </a:pPr>
            <a:r>
              <a:rPr lang="en-US" sz="2800" dirty="0"/>
              <a:t>I’M fine can you repeat my treatment only .</a:t>
            </a:r>
          </a:p>
          <a:p>
            <a:pPr indent="-228600">
              <a:buFont typeface="Arial" panose="020B0604020202020204" pitchFamily="34" charset="0"/>
              <a:buChar char="•"/>
            </a:pPr>
            <a:r>
              <a:rPr lang="en-US" sz="2800" dirty="0"/>
              <a:t>By the way I have dysuria.</a:t>
            </a:r>
          </a:p>
          <a:p>
            <a:pPr indent="-22860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BA298582-C59D-C14C-A0EF-26ECDF1F0169}"/>
              </a:ext>
            </a:extLst>
          </p:cNvPr>
          <p:cNvSpPr txBox="1"/>
          <p:nvPr/>
        </p:nvSpPr>
        <p:spPr>
          <a:xfrm>
            <a:off x="134937" y="735777"/>
            <a:ext cx="6154208" cy="369332"/>
          </a:xfrm>
          <a:prstGeom prst="rect">
            <a:avLst/>
          </a:prstGeom>
          <a:noFill/>
        </p:spPr>
        <p:txBody>
          <a:bodyPr wrap="square">
            <a:spAutoFit/>
          </a:bodyPr>
          <a:lstStyle/>
          <a:p>
            <a:r>
              <a:rPr lang="en-US" sz="1800" dirty="0"/>
              <a:t>Case # 2</a:t>
            </a:r>
            <a:endParaRPr lang="en-US" dirty="0"/>
          </a:p>
        </p:txBody>
      </p:sp>
    </p:spTree>
    <p:extLst>
      <p:ext uri="{BB962C8B-B14F-4D97-AF65-F5344CB8AC3E}">
        <p14:creationId xmlns:p14="http://schemas.microsoft.com/office/powerpoint/2010/main" val="398740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6F65-EBA3-4D4A-9A52-9076FCFB449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1CBC3E7-263C-2144-846B-9E14ACB6F338}"/>
              </a:ext>
            </a:extLst>
          </p:cNvPr>
          <p:cNvSpPr>
            <a:spLocks noGrp="1"/>
          </p:cNvSpPr>
          <p:nvPr>
            <p:ph type="body" idx="1"/>
          </p:nvPr>
        </p:nvSpPr>
        <p:spPr>
          <a:xfrm>
            <a:off x="924025" y="2367093"/>
            <a:ext cx="3298976" cy="576262"/>
          </a:xfrm>
        </p:spPr>
        <p:txBody>
          <a:bodyPr/>
          <a:lstStyle/>
          <a:p>
            <a:r>
              <a:rPr lang="en-US" sz="2800" dirty="0">
                <a:solidFill>
                  <a:srgbClr val="FF0000"/>
                </a:solidFill>
                <a:latin typeface="Angsana New" panose="02020603050405020304" pitchFamily="18" charset="-34"/>
                <a:ea typeface="Baskerville" panose="02020502070401020303" pitchFamily="18" charset="0"/>
                <a:cs typeface="Angsana New" panose="02020603050405020304" pitchFamily="18" charset="-34"/>
              </a:rPr>
              <a:t>Present history </a:t>
            </a:r>
          </a:p>
        </p:txBody>
      </p:sp>
      <p:sp>
        <p:nvSpPr>
          <p:cNvPr id="6" name="Text Placeholder 5">
            <a:extLst>
              <a:ext uri="{FF2B5EF4-FFF2-40B4-BE49-F238E27FC236}">
                <a16:creationId xmlns:a16="http://schemas.microsoft.com/office/drawing/2014/main" id="{990596E7-EBC1-F54F-BB96-1BC6111E8E76}"/>
              </a:ext>
            </a:extLst>
          </p:cNvPr>
          <p:cNvSpPr>
            <a:spLocks noGrp="1"/>
          </p:cNvSpPr>
          <p:nvPr>
            <p:ph type="body" sz="half" idx="15"/>
          </p:nvPr>
        </p:nvSpPr>
        <p:spPr/>
        <p:txBody>
          <a:bodyPr>
            <a:noAutofit/>
          </a:bodyPr>
          <a:lstStyle/>
          <a:p>
            <a:pPr marL="342900" indent="-342900" algn="l">
              <a:buFont typeface="+mj-lt"/>
              <a:buAutoNum type="arabicPeriod"/>
            </a:pPr>
            <a:r>
              <a:rPr lang="en-US" sz="2800" dirty="0">
                <a:latin typeface="Angsana New" panose="02020603050405020304" pitchFamily="18" charset="-34"/>
                <a:ea typeface="Palatino" pitchFamily="2" charset="77"/>
                <a:cs typeface="Angsana New" panose="02020603050405020304" pitchFamily="18" charset="-34"/>
              </a:rPr>
              <a:t>Recurrent </a:t>
            </a:r>
            <a:r>
              <a:rPr lang="en-US" sz="2800" dirty="0" err="1">
                <a:latin typeface="Angsana New" panose="02020603050405020304" pitchFamily="18" charset="-34"/>
                <a:ea typeface="Palatino" pitchFamily="2" charset="77"/>
                <a:cs typeface="Angsana New" panose="02020603050405020304" pitchFamily="18" charset="-34"/>
              </a:rPr>
              <a:t>dysurea</a:t>
            </a:r>
            <a:r>
              <a:rPr lang="en-US" sz="2800" dirty="0">
                <a:latin typeface="Angsana New" panose="02020603050405020304" pitchFamily="18" charset="-34"/>
                <a:ea typeface="Palatino" pitchFamily="2" charset="77"/>
                <a:cs typeface="Angsana New" panose="02020603050405020304" pitchFamily="18" charset="-34"/>
              </a:rPr>
              <a:t>,</a:t>
            </a:r>
          </a:p>
          <a:p>
            <a:pPr marL="342900" indent="-342900" algn="l">
              <a:buFont typeface="+mj-lt"/>
              <a:buAutoNum type="arabicPeriod"/>
            </a:pPr>
            <a:r>
              <a:rPr lang="en-US" sz="2800" dirty="0">
                <a:latin typeface="Angsana New" panose="02020603050405020304" pitchFamily="18" charset="-34"/>
                <a:ea typeface="Palatino" pitchFamily="2" charset="77"/>
                <a:cs typeface="Angsana New" panose="02020603050405020304" pitchFamily="18" charset="-34"/>
              </a:rPr>
              <a:t>dark urine with bad smell</a:t>
            </a:r>
          </a:p>
          <a:p>
            <a:pPr marL="342900" indent="-342900" algn="l">
              <a:buFont typeface="+mj-lt"/>
              <a:buAutoNum type="arabicPeriod"/>
            </a:pPr>
            <a:r>
              <a:rPr lang="en-US" sz="2800" dirty="0" err="1">
                <a:latin typeface="Angsana New" panose="02020603050405020304" pitchFamily="18" charset="-34"/>
                <a:ea typeface="Palatino" pitchFamily="2" charset="77"/>
                <a:cs typeface="Angsana New" panose="02020603050405020304" pitchFamily="18" charset="-34"/>
              </a:rPr>
              <a:t>Suprapubic</a:t>
            </a:r>
            <a:r>
              <a:rPr lang="en-US" sz="2800" dirty="0">
                <a:latin typeface="Angsana New" panose="02020603050405020304" pitchFamily="18" charset="-34"/>
                <a:ea typeface="Palatino" pitchFamily="2" charset="77"/>
                <a:cs typeface="Angsana New" panose="02020603050405020304" pitchFamily="18" charset="-34"/>
              </a:rPr>
              <a:t> </a:t>
            </a:r>
            <a:r>
              <a:rPr lang="en-US" sz="2800" dirty="0" err="1">
                <a:latin typeface="Angsana New" panose="02020603050405020304" pitchFamily="18" charset="-34"/>
                <a:ea typeface="Palatino" pitchFamily="2" charset="77"/>
                <a:cs typeface="Angsana New" panose="02020603050405020304" pitchFamily="18" charset="-34"/>
              </a:rPr>
              <a:t>abdomenal</a:t>
            </a:r>
            <a:r>
              <a:rPr lang="en-US" sz="2800" dirty="0">
                <a:latin typeface="Angsana New" panose="02020603050405020304" pitchFamily="18" charset="-34"/>
                <a:ea typeface="Palatino" pitchFamily="2" charset="77"/>
                <a:cs typeface="Angsana New" panose="02020603050405020304" pitchFamily="18" charset="-34"/>
              </a:rPr>
              <a:t> pain</a:t>
            </a:r>
          </a:p>
          <a:p>
            <a:pPr marL="342900" indent="-342900" algn="l">
              <a:buFont typeface="+mj-lt"/>
              <a:buAutoNum type="arabicPeriod"/>
            </a:pPr>
            <a:r>
              <a:rPr lang="en-US" sz="2800" dirty="0">
                <a:latin typeface="Angsana New" panose="02020603050405020304" pitchFamily="18" charset="-34"/>
                <a:ea typeface="Palatino" pitchFamily="2" charset="77"/>
                <a:cs typeface="Angsana New" panose="02020603050405020304" pitchFamily="18" charset="-34"/>
              </a:rPr>
              <a:t>Numbness in left l.l </a:t>
            </a:r>
          </a:p>
        </p:txBody>
      </p:sp>
      <p:sp>
        <p:nvSpPr>
          <p:cNvPr id="3" name="Content Placeholder 2">
            <a:extLst>
              <a:ext uri="{FF2B5EF4-FFF2-40B4-BE49-F238E27FC236}">
                <a16:creationId xmlns:a16="http://schemas.microsoft.com/office/drawing/2014/main" id="{7373FDE7-A9CC-1A47-B9F3-DF3A45B7504C}"/>
              </a:ext>
            </a:extLst>
          </p:cNvPr>
          <p:cNvSpPr>
            <a:spLocks noGrp="1"/>
          </p:cNvSpPr>
          <p:nvPr>
            <p:ph type="body" sz="quarter" idx="3"/>
          </p:nvPr>
        </p:nvSpPr>
        <p:spPr/>
        <p:txBody>
          <a:bodyPr/>
          <a:lstStyle/>
          <a:p>
            <a:r>
              <a:rPr lang="en-US" sz="2800" dirty="0">
                <a:solidFill>
                  <a:schemeClr val="tx2">
                    <a:lumMod val="50000"/>
                  </a:schemeClr>
                </a:solidFill>
                <a:latin typeface="Angsana New" panose="02020603050405020304" pitchFamily="18" charset="-34"/>
                <a:ea typeface="Baskerville" panose="02020502070401020303" pitchFamily="18" charset="0"/>
                <a:cs typeface="Angsana New" panose="02020603050405020304" pitchFamily="18" charset="-34"/>
              </a:rPr>
              <a:t>Social history</a:t>
            </a:r>
          </a:p>
        </p:txBody>
      </p:sp>
      <p:sp>
        <p:nvSpPr>
          <p:cNvPr id="7" name="Text Placeholder 6">
            <a:extLst>
              <a:ext uri="{FF2B5EF4-FFF2-40B4-BE49-F238E27FC236}">
                <a16:creationId xmlns:a16="http://schemas.microsoft.com/office/drawing/2014/main" id="{AACDEAD8-194C-5148-8F7A-03462662D899}"/>
              </a:ext>
            </a:extLst>
          </p:cNvPr>
          <p:cNvSpPr>
            <a:spLocks noGrp="1"/>
          </p:cNvSpPr>
          <p:nvPr>
            <p:ph type="body" sz="half" idx="16"/>
          </p:nvPr>
        </p:nvSpPr>
        <p:spPr/>
        <p:txBody>
          <a:bodyPr>
            <a:noAutofit/>
          </a:bodyPr>
          <a:lstStyle/>
          <a:p>
            <a:pPr marL="285750" indent="-285750" algn="l">
              <a:buFont typeface="Arial" panose="020B0604020202020204" pitchFamily="34" charset="0"/>
              <a:buChar char="•"/>
            </a:pPr>
            <a:r>
              <a:rPr lang="en-US" sz="2400" dirty="0">
                <a:latin typeface="Angsana New" panose="02020603050405020304" pitchFamily="18" charset="-34"/>
                <a:ea typeface="Baskerville" panose="02020502070401020303" pitchFamily="18" charset="0"/>
                <a:cs typeface="Angsana New" panose="02020603050405020304" pitchFamily="18" charset="-34"/>
              </a:rPr>
              <a:t>48 yr.old  female</a:t>
            </a:r>
          </a:p>
          <a:p>
            <a:pPr marL="285750" indent="-285750" algn="l">
              <a:buFont typeface="Arial" panose="020B0604020202020204" pitchFamily="34" charset="0"/>
              <a:buChar char="•"/>
            </a:pPr>
            <a:r>
              <a:rPr lang="en-US" sz="2400" u="sng" dirty="0">
                <a:latin typeface="Angsana New" panose="02020603050405020304" pitchFamily="18" charset="-34"/>
                <a:ea typeface="Baskerville" panose="02020502070401020303" pitchFamily="18" charset="0"/>
                <a:cs typeface="Angsana New" panose="02020603050405020304" pitchFamily="18" charset="-34"/>
              </a:rPr>
              <a:t>Biomedical engineer., studying master degree but dropped course 1 yr </a:t>
            </a:r>
          </a:p>
          <a:p>
            <a:pPr marL="285750" indent="-285750" algn="l">
              <a:buFont typeface="Arial" panose="020B0604020202020204" pitchFamily="34" charset="0"/>
              <a:buChar char="•"/>
            </a:pPr>
            <a:r>
              <a:rPr lang="en-US" sz="2400" dirty="0">
                <a:latin typeface="Angsana New" panose="02020603050405020304" pitchFamily="18" charset="-34"/>
                <a:ea typeface="Baskerville" panose="02020502070401020303" pitchFamily="18" charset="0"/>
                <a:cs typeface="Angsana New" panose="02020603050405020304" pitchFamily="18" charset="-34"/>
              </a:rPr>
              <a:t> Married with 6 children youngest one has ADHD with learning disabilities.</a:t>
            </a:r>
          </a:p>
        </p:txBody>
      </p:sp>
      <p:sp>
        <p:nvSpPr>
          <p:cNvPr id="5" name="Text Placeholder 4">
            <a:extLst>
              <a:ext uri="{FF2B5EF4-FFF2-40B4-BE49-F238E27FC236}">
                <a16:creationId xmlns:a16="http://schemas.microsoft.com/office/drawing/2014/main" id="{01C65DAC-2F5F-DC44-907B-7B899B59F053}"/>
              </a:ext>
            </a:extLst>
          </p:cNvPr>
          <p:cNvSpPr>
            <a:spLocks noGrp="1"/>
          </p:cNvSpPr>
          <p:nvPr>
            <p:ph type="body" sz="quarter" idx="13"/>
          </p:nvPr>
        </p:nvSpPr>
        <p:spPr/>
        <p:txBody>
          <a:bodyPr/>
          <a:lstStyle/>
          <a:p>
            <a:r>
              <a:rPr lang="en-US" sz="2800" dirty="0">
                <a:latin typeface="Angsana New" panose="02020603050405020304" pitchFamily="18" charset="-34"/>
                <a:ea typeface="Baskerville" panose="02020502070401020303" pitchFamily="18" charset="0"/>
                <a:cs typeface="Angsana New" panose="02020603050405020304" pitchFamily="18" charset="-34"/>
              </a:rPr>
              <a:t>Past medical history</a:t>
            </a:r>
          </a:p>
        </p:txBody>
      </p:sp>
      <p:sp>
        <p:nvSpPr>
          <p:cNvPr id="8" name="Text Placeholder 7">
            <a:extLst>
              <a:ext uri="{FF2B5EF4-FFF2-40B4-BE49-F238E27FC236}">
                <a16:creationId xmlns:a16="http://schemas.microsoft.com/office/drawing/2014/main" id="{ADF52900-3992-D043-A5A1-6256ADB10937}"/>
              </a:ext>
            </a:extLst>
          </p:cNvPr>
          <p:cNvSpPr>
            <a:spLocks noGrp="1"/>
          </p:cNvSpPr>
          <p:nvPr>
            <p:ph type="body" sz="half" idx="17"/>
          </p:nvPr>
        </p:nvSpPr>
        <p:spPr/>
        <p:txBody>
          <a:bodyPr>
            <a:noAutofit/>
          </a:bodyPr>
          <a:lstStyle/>
          <a:p>
            <a:pPr marL="342900" indent="-34290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Hypertension on </a:t>
            </a:r>
            <a:r>
              <a:rPr lang="en-US" sz="2400" dirty="0" err="1">
                <a:latin typeface="Angsana New" panose="02020603050405020304" pitchFamily="18" charset="-34"/>
                <a:ea typeface="Baskerville" panose="02020502070401020303" pitchFamily="18" charset="0"/>
                <a:cs typeface="Angsana New" panose="02020603050405020304" pitchFamily="18" charset="-34"/>
              </a:rPr>
              <a:t>micardis</a:t>
            </a:r>
            <a:r>
              <a:rPr lang="en-US" sz="2400" dirty="0">
                <a:latin typeface="Angsana New" panose="02020603050405020304" pitchFamily="18" charset="-34"/>
                <a:ea typeface="Baskerville" panose="02020502070401020303" pitchFamily="18" charset="0"/>
                <a:cs typeface="Angsana New" panose="02020603050405020304" pitchFamily="18" charset="-34"/>
              </a:rPr>
              <a:t> 40/12.5 mg</a:t>
            </a:r>
          </a:p>
          <a:p>
            <a:pPr marL="342900" indent="-342900" algn="l">
              <a:buFont typeface="+mj-lt"/>
              <a:buAutoNum type="arabicPeriod"/>
            </a:pPr>
            <a:r>
              <a:rPr lang="en-US" sz="2400" dirty="0" err="1">
                <a:latin typeface="Angsana New" panose="02020603050405020304" pitchFamily="18" charset="-34"/>
                <a:ea typeface="Baskerville" panose="02020502070401020303" pitchFamily="18" charset="0"/>
                <a:cs typeface="Angsana New" panose="02020603050405020304" pitchFamily="18" charset="-34"/>
              </a:rPr>
              <a:t>Hypercholestremia</a:t>
            </a:r>
            <a:r>
              <a:rPr lang="en-US" sz="2400" dirty="0">
                <a:latin typeface="Angsana New" panose="02020603050405020304" pitchFamily="18" charset="-34"/>
                <a:ea typeface="Baskerville" panose="02020502070401020303" pitchFamily="18" charset="0"/>
                <a:cs typeface="Angsana New" panose="02020603050405020304" pitchFamily="18" charset="-34"/>
              </a:rPr>
              <a:t> on Lipitor’s 20 mg</a:t>
            </a:r>
          </a:p>
          <a:p>
            <a:pPr marL="342900" indent="-342900" algn="l">
              <a:buFont typeface="+mj-lt"/>
              <a:buAutoNum type="arabicPeriod"/>
            </a:pPr>
            <a:r>
              <a:rPr lang="en-US" sz="2400" dirty="0">
                <a:latin typeface="Angsana New" panose="02020603050405020304" pitchFamily="18" charset="-34"/>
                <a:ea typeface="Baskerville" panose="02020502070401020303" pitchFamily="18" charset="0"/>
                <a:cs typeface="Angsana New" panose="02020603050405020304" pitchFamily="18" charset="-34"/>
              </a:rPr>
              <a:t>Diabetes m.on : </a:t>
            </a:r>
            <a:r>
              <a:rPr lang="en-US" sz="2400" dirty="0" err="1">
                <a:latin typeface="Angsana New" panose="02020603050405020304" pitchFamily="18" charset="-34"/>
                <a:ea typeface="Baskerville" panose="02020502070401020303" pitchFamily="18" charset="0"/>
                <a:cs typeface="Angsana New" panose="02020603050405020304" pitchFamily="18" charset="-34"/>
              </a:rPr>
              <a:t>novorapid</a:t>
            </a:r>
            <a:r>
              <a:rPr lang="en-US" sz="2400" dirty="0">
                <a:latin typeface="Angsana New" panose="02020603050405020304" pitchFamily="18" charset="-34"/>
                <a:ea typeface="Baskerville" panose="02020502070401020303" pitchFamily="18" charset="0"/>
                <a:cs typeface="Angsana New" panose="02020603050405020304" pitchFamily="18" charset="-34"/>
              </a:rPr>
              <a:t> 20 TDS, Lantau 50 units,  , </a:t>
            </a:r>
            <a:r>
              <a:rPr lang="en-US" sz="2400" dirty="0" err="1">
                <a:latin typeface="Angsana New" panose="02020603050405020304" pitchFamily="18" charset="-34"/>
                <a:ea typeface="Baskerville" panose="02020502070401020303" pitchFamily="18" charset="0"/>
                <a:cs typeface="Angsana New" panose="02020603050405020304" pitchFamily="18" charset="-34"/>
              </a:rPr>
              <a:t>januvia</a:t>
            </a:r>
            <a:r>
              <a:rPr lang="en-US" sz="2400" dirty="0">
                <a:latin typeface="Angsana New" panose="02020603050405020304" pitchFamily="18" charset="-34"/>
                <a:ea typeface="Baskerville" panose="02020502070401020303" pitchFamily="18" charset="0"/>
                <a:cs typeface="Angsana New" panose="02020603050405020304" pitchFamily="18" charset="-34"/>
              </a:rPr>
              <a:t> 100 mg.</a:t>
            </a:r>
          </a:p>
        </p:txBody>
      </p:sp>
    </p:spTree>
    <p:extLst>
      <p:ext uri="{BB962C8B-B14F-4D97-AF65-F5344CB8AC3E}">
        <p14:creationId xmlns:p14="http://schemas.microsoft.com/office/powerpoint/2010/main" val="1304084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20">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2">
            <a:extLst>
              <a:ext uri="{FF2B5EF4-FFF2-40B4-BE49-F238E27FC236}">
                <a16:creationId xmlns:a16="http://schemas.microsoft.com/office/drawing/2014/main" id="{30A70E0A-1593-2F42-A208-5C32542EC5F4}"/>
              </a:ext>
            </a:extLst>
          </p:cNvPr>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10228" r="7979"/>
          <a:stretch/>
        </p:blipFill>
        <p:spPr>
          <a:xfrm>
            <a:off x="1" y="10"/>
            <a:ext cx="7479157" cy="6857990"/>
          </a:xfrm>
          <a:prstGeom prst="rect">
            <a:avLst/>
          </a:prstGeom>
        </p:spPr>
      </p:pic>
      <p:sp>
        <p:nvSpPr>
          <p:cNvPr id="9" name="Title 8">
            <a:extLst>
              <a:ext uri="{FF2B5EF4-FFF2-40B4-BE49-F238E27FC236}">
                <a16:creationId xmlns:a16="http://schemas.microsoft.com/office/drawing/2014/main" id="{1FE9F6A5-856A-7843-A925-1BB3B4D3B88D}"/>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3600" dirty="0">
                <a:latin typeface="Angsana New" panose="02020603050405020304" pitchFamily="18" charset="-34"/>
                <a:cs typeface="Angsana New" panose="02020603050405020304" pitchFamily="18" charset="-34"/>
              </a:rPr>
              <a:t>Physical examination</a:t>
            </a:r>
          </a:p>
        </p:txBody>
      </p:sp>
      <p:sp>
        <p:nvSpPr>
          <p:cNvPr id="10" name="Text Placeholder 9">
            <a:extLst>
              <a:ext uri="{FF2B5EF4-FFF2-40B4-BE49-F238E27FC236}">
                <a16:creationId xmlns:a16="http://schemas.microsoft.com/office/drawing/2014/main" id="{C0B3DDBF-0380-F64B-B40F-DEA085CB983B}"/>
              </a:ext>
            </a:extLst>
          </p:cNvPr>
          <p:cNvSpPr>
            <a:spLocks noGrp="1"/>
          </p:cNvSpPr>
          <p:nvPr>
            <p:ph type="body" sz="half" idx="2"/>
          </p:nvPr>
        </p:nvSpPr>
        <p:spPr>
          <a:xfrm>
            <a:off x="8196408" y="2367092"/>
            <a:ext cx="3352128" cy="3881309"/>
          </a:xfrm>
        </p:spPr>
        <p:txBody>
          <a:bodyPr vert="horz" lIns="91440" tIns="45720" rIns="91440" bIns="45720" rtlCol="0">
            <a:normAutofit/>
          </a:bodyPr>
          <a:lstStyle/>
          <a:p>
            <a:pPr marL="514350" indent="-457200" algn="l">
              <a:buFont typeface="Wingdings" pitchFamily="2" charset="2"/>
              <a:buChar char="q"/>
            </a:pPr>
            <a:r>
              <a:rPr lang="en-US" sz="2800" dirty="0">
                <a:latin typeface="Angsana New" panose="02020603050405020304" pitchFamily="18" charset="-34"/>
                <a:cs typeface="Angsana New" panose="02020603050405020304" pitchFamily="18" charset="-34"/>
              </a:rPr>
              <a:t>Bp=150/110</a:t>
            </a:r>
          </a:p>
          <a:p>
            <a:pPr marL="514350" indent="-457200" algn="l">
              <a:buFont typeface="Wingdings" pitchFamily="2" charset="2"/>
              <a:buChar char="q"/>
            </a:pPr>
            <a:r>
              <a:rPr lang="en-US" sz="2800" dirty="0">
                <a:latin typeface="Angsana New" panose="02020603050405020304" pitchFamily="18" charset="-34"/>
                <a:cs typeface="Angsana New" panose="02020603050405020304" pitchFamily="18" charset="-34"/>
              </a:rPr>
              <a:t>Afebrile</a:t>
            </a:r>
          </a:p>
          <a:p>
            <a:pPr marL="514350" indent="-457200" algn="l">
              <a:buFont typeface="Wingdings" pitchFamily="2" charset="2"/>
              <a:buChar char="q"/>
            </a:pPr>
            <a:r>
              <a:rPr lang="en-US" sz="2800" dirty="0" err="1">
                <a:latin typeface="Angsana New" panose="02020603050405020304" pitchFamily="18" charset="-34"/>
                <a:cs typeface="Angsana New" panose="02020603050405020304" pitchFamily="18" charset="-34"/>
              </a:rPr>
              <a:t>Rbs</a:t>
            </a:r>
            <a:r>
              <a:rPr lang="en-US" sz="2800" dirty="0">
                <a:latin typeface="Angsana New" panose="02020603050405020304" pitchFamily="18" charset="-34"/>
                <a:cs typeface="Angsana New" panose="02020603050405020304" pitchFamily="18" charset="-34"/>
              </a:rPr>
              <a:t>=15 Molina/l </a:t>
            </a:r>
          </a:p>
          <a:p>
            <a:pPr marL="514350" indent="-457200" algn="l">
              <a:buFont typeface="Wingdings" pitchFamily="2" charset="2"/>
              <a:buChar char="q"/>
            </a:pPr>
            <a:r>
              <a:rPr lang="en-US" sz="2800" dirty="0">
                <a:latin typeface="Angsana New" panose="02020603050405020304" pitchFamily="18" charset="-34"/>
                <a:cs typeface="Angsana New" panose="02020603050405020304" pitchFamily="18" charset="-34"/>
              </a:rPr>
              <a:t>Pale with depressed mood </a:t>
            </a:r>
          </a:p>
          <a:p>
            <a:pPr indent="-228600" algn="l">
              <a:buFont typeface="Arial" panose="020B0604020202020204" pitchFamily="34" charset="0"/>
              <a:buChar char="•"/>
            </a:pPr>
            <a:endParaRPr lang="en-US" sz="1800" dirty="0"/>
          </a:p>
        </p:txBody>
      </p:sp>
    </p:spTree>
    <p:extLst>
      <p:ext uri="{BB962C8B-B14F-4D97-AF65-F5344CB8AC3E}">
        <p14:creationId xmlns:p14="http://schemas.microsoft.com/office/powerpoint/2010/main" val="2770363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385C-725E-8F40-A789-21B6B1A18ED4}"/>
              </a:ext>
            </a:extLst>
          </p:cNvPr>
          <p:cNvSpPr>
            <a:spLocks noGrp="1"/>
          </p:cNvSpPr>
          <p:nvPr>
            <p:ph type="title"/>
          </p:nvPr>
        </p:nvSpPr>
        <p:spPr/>
        <p:txBody>
          <a:bodyPr/>
          <a:lstStyle/>
          <a:p>
            <a:endParaRPr lang="en-US" dirty="0"/>
          </a:p>
        </p:txBody>
      </p:sp>
      <p:pic>
        <p:nvPicPr>
          <p:cNvPr id="7" name="Picture 7">
            <a:extLst>
              <a:ext uri="{FF2B5EF4-FFF2-40B4-BE49-F238E27FC236}">
                <a16:creationId xmlns:a16="http://schemas.microsoft.com/office/drawing/2014/main" id="{DE894E22-9469-464F-BD5F-3AB73C396AC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8946" r="8946"/>
          <a:stretch/>
        </p:blipFill>
        <p:spPr>
          <a:prstGeom prst="rect">
            <a:avLst/>
          </a:prstGeom>
        </p:spPr>
      </p:pic>
      <p:sp>
        <p:nvSpPr>
          <p:cNvPr id="4" name="Text Placeholder 3">
            <a:extLst>
              <a:ext uri="{FF2B5EF4-FFF2-40B4-BE49-F238E27FC236}">
                <a16:creationId xmlns:a16="http://schemas.microsoft.com/office/drawing/2014/main" id="{11781B40-7ABC-7B46-8502-44A97C05F702}"/>
              </a:ext>
            </a:extLst>
          </p:cNvPr>
          <p:cNvSpPr>
            <a:spLocks noGrp="1"/>
          </p:cNvSpPr>
          <p:nvPr>
            <p:ph type="body" sz="half" idx="2"/>
          </p:nvPr>
        </p:nvSpPr>
        <p:spPr/>
        <p:txBody>
          <a:bodyPr/>
          <a:lstStyle/>
          <a:p>
            <a:endParaRPr lang="en-US"/>
          </a:p>
        </p:txBody>
      </p:sp>
      <p:pic>
        <p:nvPicPr>
          <p:cNvPr id="6" name="Picture 27">
            <a:extLst>
              <a:ext uri="{FF2B5EF4-FFF2-40B4-BE49-F238E27FC236}">
                <a16:creationId xmlns:a16="http://schemas.microsoft.com/office/drawing/2014/main" id="{FF5293E1-E4A5-F748-A804-115877704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74" y="2632851"/>
            <a:ext cx="6039476" cy="3158347"/>
          </a:xfrm>
          <a:prstGeom prst="rect">
            <a:avLst/>
          </a:prstGeom>
        </p:spPr>
      </p:pic>
      <p:pic>
        <p:nvPicPr>
          <p:cNvPr id="9" name="Picture 9">
            <a:extLst>
              <a:ext uri="{FF2B5EF4-FFF2-40B4-BE49-F238E27FC236}">
                <a16:creationId xmlns:a16="http://schemas.microsoft.com/office/drawing/2014/main" id="{8C6E5A19-62F1-794A-BBB9-BE558C900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74" y="609596"/>
            <a:ext cx="5732559" cy="2023253"/>
          </a:xfrm>
          <a:prstGeom prst="rect">
            <a:avLst/>
          </a:prstGeom>
        </p:spPr>
      </p:pic>
    </p:spTree>
    <p:extLst>
      <p:ext uri="{BB962C8B-B14F-4D97-AF65-F5344CB8AC3E}">
        <p14:creationId xmlns:p14="http://schemas.microsoft.com/office/powerpoint/2010/main" val="1966344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6" name="Rectangle 25">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6">
            <a:extLst>
              <a:ext uri="{FF2B5EF4-FFF2-40B4-BE49-F238E27FC236}">
                <a16:creationId xmlns:a16="http://schemas.microsoft.com/office/drawing/2014/main" id="{A289EC8D-CA9C-5A44-A0E3-91CAA956FB9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21"/>
          <a:stretch/>
        </p:blipFill>
        <p:spPr>
          <a:xfrm>
            <a:off x="1" y="10"/>
            <a:ext cx="7479157" cy="6857990"/>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F75A635E-C412-544A-8807-065A1787F574}"/>
              </a:ext>
            </a:extLst>
          </p:cNvPr>
          <p:cNvSpPr>
            <a:spLocks noGrp="1"/>
          </p:cNvSpPr>
          <p:nvPr>
            <p:ph type="title"/>
          </p:nvPr>
        </p:nvSpPr>
        <p:spPr>
          <a:xfrm>
            <a:off x="8196408" y="640831"/>
            <a:ext cx="3352128" cy="1573863"/>
          </a:xfrm>
        </p:spPr>
        <p:txBody>
          <a:bodyPr vert="horz" lIns="91440" tIns="45720" rIns="91440" bIns="45720" rtlCol="0" anchor="ctr">
            <a:normAutofit/>
          </a:bodyPr>
          <a:lstStyle/>
          <a:p>
            <a:r>
              <a:rPr lang="en-US" sz="4000" dirty="0">
                <a:latin typeface="Angsana New" panose="02020603050405020304" pitchFamily="18" charset="-34"/>
                <a:cs typeface="Angsana New" panose="02020603050405020304" pitchFamily="18" charset="-34"/>
              </a:rPr>
              <a:t>Management</a:t>
            </a:r>
            <a:r>
              <a:rPr lang="en-US" sz="3600" dirty="0"/>
              <a:t> </a:t>
            </a:r>
          </a:p>
        </p:txBody>
      </p:sp>
      <p:sp>
        <p:nvSpPr>
          <p:cNvPr id="4" name="Text Placeholder 3">
            <a:extLst>
              <a:ext uri="{FF2B5EF4-FFF2-40B4-BE49-F238E27FC236}">
                <a16:creationId xmlns:a16="http://schemas.microsoft.com/office/drawing/2014/main" id="{00C92F2C-5AF7-5D44-A3E2-727E323276C0}"/>
              </a:ext>
            </a:extLst>
          </p:cNvPr>
          <p:cNvSpPr>
            <a:spLocks noGrp="1"/>
          </p:cNvSpPr>
          <p:nvPr>
            <p:ph type="body" sz="half" idx="2"/>
          </p:nvPr>
        </p:nvSpPr>
        <p:spPr>
          <a:xfrm>
            <a:off x="8196408" y="2367092"/>
            <a:ext cx="3352128" cy="3881309"/>
          </a:xfrm>
        </p:spPr>
        <p:txBody>
          <a:bodyPr vert="horz" lIns="91440" tIns="45720" rIns="91440" bIns="45720" rtlCol="0">
            <a:noAutofit/>
          </a:bodyPr>
          <a:lstStyle/>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Clarification</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Reassurance</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Advice</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Prescriptions</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Referral</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Investigation</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Observations</a:t>
            </a:r>
          </a:p>
          <a:p>
            <a:pPr marL="400050" indent="-342900">
              <a:buFont typeface="Wingdings" pitchFamily="2" charset="2"/>
              <a:buChar char="q"/>
            </a:pPr>
            <a:r>
              <a:rPr lang="en-US" sz="2400" b="1" dirty="0">
                <a:latin typeface="Angsana New" panose="02020603050405020304" pitchFamily="18" charset="-34"/>
                <a:cs typeface="Angsana New" panose="02020603050405020304" pitchFamily="18" charset="-34"/>
              </a:rPr>
              <a:t>prevention</a:t>
            </a:r>
          </a:p>
        </p:txBody>
      </p:sp>
    </p:spTree>
    <p:extLst>
      <p:ext uri="{BB962C8B-B14F-4D97-AF65-F5344CB8AC3E}">
        <p14:creationId xmlns:p14="http://schemas.microsoft.com/office/powerpoint/2010/main" val="154712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B7C6BCFB-873B-514B-AD35-C60B8B82E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333" y="0"/>
            <a:ext cx="5926667" cy="6858000"/>
          </a:xfrm>
          <a:prstGeom prst="rect">
            <a:avLst/>
          </a:prstGeom>
        </p:spPr>
      </p:pic>
      <p:sp>
        <p:nvSpPr>
          <p:cNvPr id="20" name="TextBox 19">
            <a:extLst>
              <a:ext uri="{FF2B5EF4-FFF2-40B4-BE49-F238E27FC236}">
                <a16:creationId xmlns:a16="http://schemas.microsoft.com/office/drawing/2014/main" id="{746FE5FF-D0A6-4548-B348-9F66A80D4954}"/>
              </a:ext>
            </a:extLst>
          </p:cNvPr>
          <p:cNvSpPr txBox="1"/>
          <p:nvPr/>
        </p:nvSpPr>
        <p:spPr>
          <a:xfrm>
            <a:off x="1397000" y="540808"/>
            <a:ext cx="4029142" cy="6001643"/>
          </a:xfrm>
          <a:prstGeom prst="rect">
            <a:avLst/>
          </a:prstGeom>
          <a:noFill/>
        </p:spPr>
        <p:txBody>
          <a:bodyPr wrap="square" rtlCol="0">
            <a:spAutoFit/>
          </a:bodyPr>
          <a:lstStyle/>
          <a:p>
            <a:pPr marL="342900" indent="-342900">
              <a:buFont typeface="+mj-lt"/>
              <a:buAutoNum type="arabicPeriod"/>
            </a:pPr>
            <a:r>
              <a:rPr lang="en-US" sz="3200" dirty="0">
                <a:latin typeface="Angsana New" panose="02020603050405020304" pitchFamily="18" charset="-34"/>
                <a:ea typeface="Baskerville" panose="02020502070401020303" pitchFamily="18" charset="0"/>
                <a:cs typeface="Angsana New" panose="02020603050405020304" pitchFamily="18" charset="-34"/>
              </a:rPr>
              <a:t>DM. Type1,2015</a:t>
            </a:r>
          </a:p>
          <a:p>
            <a:pPr marL="342900" indent="-342900">
              <a:buFont typeface="+mj-lt"/>
              <a:buAutoNum type="arabicPeriod"/>
            </a:pPr>
            <a:r>
              <a:rPr lang="en-US" sz="3200" dirty="0">
                <a:latin typeface="Angsana New" panose="02020603050405020304" pitchFamily="18" charset="-34"/>
                <a:ea typeface="Baskerville" panose="02020502070401020303" pitchFamily="18" charset="0"/>
                <a:cs typeface="Angsana New" panose="02020603050405020304" pitchFamily="18" charset="-34"/>
              </a:rPr>
              <a:t>Diabetic retinopathy </a:t>
            </a:r>
            <a:r>
              <a:rPr lang="en-US" sz="3200" dirty="0" err="1">
                <a:latin typeface="Angsana New" panose="02020603050405020304" pitchFamily="18" charset="-34"/>
                <a:ea typeface="Baskerville" panose="02020502070401020303" pitchFamily="18" charset="0"/>
                <a:cs typeface="Angsana New" panose="02020603050405020304" pitchFamily="18" charset="-34"/>
              </a:rPr>
              <a:t>Nephropathy</a:t>
            </a:r>
            <a:r>
              <a:rPr lang="en-US" sz="3200" dirty="0">
                <a:latin typeface="Angsana New" panose="02020603050405020304" pitchFamily="18" charset="-34"/>
                <a:ea typeface="Baskerville" panose="02020502070401020303" pitchFamily="18" charset="0"/>
                <a:cs typeface="Angsana New" panose="02020603050405020304" pitchFamily="18" charset="-34"/>
              </a:rPr>
              <a:t> 2018.</a:t>
            </a:r>
          </a:p>
          <a:p>
            <a:pPr marL="342900" indent="-342900">
              <a:buFont typeface="+mj-lt"/>
              <a:buAutoNum type="arabicPeriod"/>
            </a:pPr>
            <a:r>
              <a:rPr lang="en-US" sz="3200" dirty="0">
                <a:latin typeface="Angsana New" panose="02020603050405020304" pitchFamily="18" charset="-34"/>
                <a:ea typeface="Baskerville" panose="02020502070401020303" pitchFamily="18" charset="0"/>
                <a:cs typeface="Angsana New" panose="02020603050405020304" pitchFamily="18" charset="-34"/>
              </a:rPr>
              <a:t> Child abuse by her mother Domestic violence 2001-2012 (physical separation from her husband)</a:t>
            </a:r>
          </a:p>
          <a:p>
            <a:pPr marL="342900" indent="-342900">
              <a:buFont typeface="+mj-lt"/>
              <a:buAutoNum type="arabicPeriod"/>
            </a:pPr>
            <a:r>
              <a:rPr lang="en-US" sz="3200" dirty="0">
                <a:latin typeface="Angsana New" panose="02020603050405020304" pitchFamily="18" charset="-34"/>
                <a:ea typeface="Baskerville" panose="02020502070401020303" pitchFamily="18" charset="0"/>
                <a:cs typeface="Angsana New" panose="02020603050405020304" pitchFamily="18" charset="-34"/>
              </a:rPr>
              <a:t>MDD 2017-2018</a:t>
            </a:r>
          </a:p>
          <a:p>
            <a:pPr marL="342900" indent="-342900">
              <a:buFont typeface="+mj-lt"/>
              <a:buAutoNum type="arabicPeriod"/>
            </a:pPr>
            <a:r>
              <a:rPr lang="en-US" sz="3200" dirty="0">
                <a:latin typeface="Angsana New" panose="02020603050405020304" pitchFamily="18" charset="-34"/>
                <a:ea typeface="Baskerville" panose="02020502070401020303" pitchFamily="18" charset="0"/>
                <a:cs typeface="Angsana New" panose="02020603050405020304" pitchFamily="18" charset="-34"/>
              </a:rPr>
              <a:t> Operated disc prolapse L3-S1  with complication of drop foot.Dec/2018</a:t>
            </a:r>
          </a:p>
          <a:p>
            <a:pPr marL="342900" indent="-342900">
              <a:buFont typeface="+mj-lt"/>
              <a:buAutoNum type="arabicPeriod"/>
            </a:pPr>
            <a:r>
              <a:rPr lang="en-US" sz="3200" dirty="0">
                <a:latin typeface="Angsana New" panose="02020603050405020304" pitchFamily="18" charset="-34"/>
                <a:ea typeface="Baskerville" panose="02020502070401020303" pitchFamily="18" charset="0"/>
                <a:cs typeface="Angsana New" panose="02020603050405020304" pitchFamily="18" charset="-34"/>
              </a:rPr>
              <a:t>Dysthymia.2019</a:t>
            </a:r>
          </a:p>
        </p:txBody>
      </p:sp>
    </p:spTree>
    <p:extLst>
      <p:ext uri="{BB962C8B-B14F-4D97-AF65-F5344CB8AC3E}">
        <p14:creationId xmlns:p14="http://schemas.microsoft.com/office/powerpoint/2010/main" val="3061907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DC6AD-766F-AB44-89EB-4055790C589B}"/>
              </a:ext>
            </a:extLst>
          </p:cNvPr>
          <p:cNvSpPr txBox="1"/>
          <p:nvPr/>
        </p:nvSpPr>
        <p:spPr>
          <a:xfrm>
            <a:off x="1026583" y="741722"/>
            <a:ext cx="10126061" cy="3170099"/>
          </a:xfrm>
          <a:prstGeom prst="rect">
            <a:avLst/>
          </a:prstGeom>
          <a:noFill/>
        </p:spPr>
        <p:txBody>
          <a:bodyPr wrap="square">
            <a:spAutoFit/>
          </a:bodyPr>
          <a:lstStyle/>
          <a:p>
            <a:pPr marL="571500" indent="-571500">
              <a:buFont typeface="Wingdings" pitchFamily="2" charset="2"/>
              <a:buChar char="q"/>
            </a:pPr>
            <a:r>
              <a:rPr lang="en-US" sz="4000" b="1" dirty="0">
                <a:solidFill>
                  <a:srgbClr val="232323"/>
                </a:solidFill>
                <a:latin typeface="Angsana New" panose="02020603050405020304" pitchFamily="18" charset="-34"/>
                <a:cs typeface="Angsana New" panose="02020603050405020304" pitchFamily="18" charset="-34"/>
              </a:rPr>
              <a:t>Persistent depressive disorder (dysthymia)</a:t>
            </a:r>
            <a:r>
              <a:rPr lang="en-US" sz="4000" b="0" dirty="0">
                <a:solidFill>
                  <a:srgbClr val="232323"/>
                </a:solidFill>
                <a:latin typeface="Angsana New" panose="02020603050405020304" pitchFamily="18" charset="-34"/>
                <a:cs typeface="Angsana New" panose="02020603050405020304" pitchFamily="18" charset="-34"/>
              </a:rPr>
              <a:t> is diagnosed in patients with depressed mood for at least two years that is accompanied by at least two of the following symptoms: decreased or increased appetite, insomnia or </a:t>
            </a:r>
            <a:r>
              <a:rPr lang="en-US" sz="4000" b="0" dirty="0" err="1">
                <a:solidFill>
                  <a:srgbClr val="232323"/>
                </a:solidFill>
                <a:latin typeface="Angsana New" panose="02020603050405020304" pitchFamily="18" charset="-34"/>
                <a:cs typeface="Angsana New" panose="02020603050405020304" pitchFamily="18" charset="-34"/>
              </a:rPr>
              <a:t>hypersomnia</a:t>
            </a:r>
            <a:r>
              <a:rPr lang="en-US" sz="4000" b="0" dirty="0">
                <a:solidFill>
                  <a:srgbClr val="232323"/>
                </a:solidFill>
                <a:latin typeface="Angsana New" panose="02020603050405020304" pitchFamily="18" charset="-34"/>
                <a:cs typeface="Angsana New" panose="02020603050405020304" pitchFamily="18" charset="-34"/>
              </a:rPr>
              <a:t>, low energy, poor self-esteem, poor concentration, and hopelessness </a:t>
            </a:r>
            <a:r>
              <a:rPr lang="en-US" sz="4000" dirty="0">
                <a:solidFill>
                  <a:srgbClr val="232323"/>
                </a:solidFill>
                <a:latin typeface="Angsana New" panose="02020603050405020304" pitchFamily="18" charset="-34"/>
                <a:cs typeface="Angsana New" panose="02020603050405020304" pitchFamily="18" charset="-34"/>
              </a:rPr>
              <a:t>.</a:t>
            </a:r>
            <a:endParaRPr lang="en-US" sz="4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39435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E40C778-60A4-C440-A344-FC1DA292340A}"/>
              </a:ext>
            </a:extLst>
          </p:cNvPr>
          <p:cNvSpPr txBox="1"/>
          <p:nvPr/>
        </p:nvSpPr>
        <p:spPr>
          <a:xfrm rot="10800000" flipV="1">
            <a:off x="2613618" y="3894425"/>
            <a:ext cx="7911255" cy="2123658"/>
          </a:xfrm>
          <a:prstGeom prst="rect">
            <a:avLst/>
          </a:prstGeom>
          <a:noFill/>
        </p:spPr>
        <p:txBody>
          <a:bodyPr wrap="square">
            <a:spAutoFit/>
          </a:bodyPr>
          <a:lstStyle/>
          <a:p>
            <a:r>
              <a:rPr lang="en-US" sz="4400" b="1" dirty="0">
                <a:solidFill>
                  <a:srgbClr val="3C4043"/>
                </a:solidFill>
                <a:latin typeface="Angsana New" panose="02020603050405020304" pitchFamily="18" charset="-34"/>
                <a:cs typeface="Angsana New" panose="02020603050405020304" pitchFamily="18" charset="-34"/>
              </a:rPr>
              <a:t>Missing puzzle pieces</a:t>
            </a:r>
            <a:r>
              <a:rPr lang="en-US" sz="4400" b="0" dirty="0">
                <a:solidFill>
                  <a:srgbClr val="3C4043"/>
                </a:solidFill>
                <a:latin typeface="Angsana New" panose="02020603050405020304" pitchFamily="18" charset="-34"/>
                <a:cs typeface="Angsana New" panose="02020603050405020304" pitchFamily="18" charset="-34"/>
              </a:rPr>
              <a:t> can cause confusion because the incomplete </a:t>
            </a:r>
            <a:r>
              <a:rPr lang="en-US" sz="4400" b="1" dirty="0">
                <a:solidFill>
                  <a:srgbClr val="3C4043"/>
                </a:solidFill>
                <a:latin typeface="Angsana New" panose="02020603050405020304" pitchFamily="18" charset="-34"/>
                <a:cs typeface="Angsana New" panose="02020603050405020304" pitchFamily="18" charset="-34"/>
              </a:rPr>
              <a:t>puzzle</a:t>
            </a:r>
            <a:r>
              <a:rPr lang="en-US" sz="4400" b="0" dirty="0">
                <a:solidFill>
                  <a:srgbClr val="3C4043"/>
                </a:solidFill>
                <a:latin typeface="Angsana New" panose="02020603050405020304" pitchFamily="18" charset="-34"/>
                <a:cs typeface="Angsana New" panose="02020603050405020304" pitchFamily="18" charset="-34"/>
              </a:rPr>
              <a:t> can cause you to question the </a:t>
            </a:r>
            <a:r>
              <a:rPr lang="en-US" sz="4400" b="1" dirty="0">
                <a:solidFill>
                  <a:srgbClr val="3C4043"/>
                </a:solidFill>
                <a:latin typeface="Angsana New" panose="02020603050405020304" pitchFamily="18" charset="-34"/>
                <a:cs typeface="Angsana New" panose="02020603050405020304" pitchFamily="18" charset="-34"/>
              </a:rPr>
              <a:t>meaning</a:t>
            </a:r>
            <a:r>
              <a:rPr lang="en-US" sz="4400" b="0" dirty="0">
                <a:solidFill>
                  <a:srgbClr val="3C4043"/>
                </a:solidFill>
                <a:latin typeface="Angsana New" panose="02020603050405020304" pitchFamily="18" charset="-34"/>
                <a:cs typeface="Angsana New" panose="02020603050405020304" pitchFamily="18" charset="-34"/>
              </a:rPr>
              <a:t> of the </a:t>
            </a:r>
            <a:r>
              <a:rPr lang="en-US" sz="4400" b="1" dirty="0">
                <a:solidFill>
                  <a:srgbClr val="3C4043"/>
                </a:solidFill>
                <a:latin typeface="Angsana New" panose="02020603050405020304" pitchFamily="18" charset="-34"/>
                <a:cs typeface="Angsana New" panose="02020603050405020304" pitchFamily="18" charset="-34"/>
              </a:rPr>
              <a:t>pieces</a:t>
            </a:r>
            <a:r>
              <a:rPr lang="en-US" sz="4400" b="0" dirty="0">
                <a:solidFill>
                  <a:srgbClr val="3C4043"/>
                </a:solidFill>
                <a:latin typeface="Angsana New" panose="02020603050405020304" pitchFamily="18" charset="-34"/>
                <a:cs typeface="Angsana New" panose="02020603050405020304" pitchFamily="18" charset="-34"/>
              </a:rPr>
              <a:t> you did capture. </a:t>
            </a:r>
            <a:endParaRPr lang="en-US" sz="4400" dirty="0">
              <a:latin typeface="Angsana New" panose="02020603050405020304" pitchFamily="18" charset="-34"/>
              <a:cs typeface="Angsana New" panose="02020603050405020304" pitchFamily="18" charset="-34"/>
            </a:endParaRPr>
          </a:p>
        </p:txBody>
      </p:sp>
      <p:pic>
        <p:nvPicPr>
          <p:cNvPr id="23" name="Picture 23">
            <a:extLst>
              <a:ext uri="{FF2B5EF4-FFF2-40B4-BE49-F238E27FC236}">
                <a16:creationId xmlns:a16="http://schemas.microsoft.com/office/drawing/2014/main" id="{7EF99ED7-970C-F741-8010-42633F232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331" y="443425"/>
            <a:ext cx="6578920" cy="3133742"/>
          </a:xfrm>
          <a:prstGeom prst="rect">
            <a:avLst/>
          </a:prstGeom>
        </p:spPr>
      </p:pic>
    </p:spTree>
    <p:extLst>
      <p:ext uri="{BB962C8B-B14F-4D97-AF65-F5344CB8AC3E}">
        <p14:creationId xmlns:p14="http://schemas.microsoft.com/office/powerpoint/2010/main" val="45894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FCA0C473-623F-3443-BC8A-C0783F690261}"/>
              </a:ext>
            </a:extLst>
          </p:cNvPr>
          <p:cNvPicPr>
            <a:picLocks noChangeAspect="1"/>
          </p:cNvPicPr>
          <p:nvPr/>
        </p:nvPicPr>
        <p:blipFill rotWithShape="1">
          <a:blip r:embed="rId3">
            <a:extLst>
              <a:ext uri="{28A0092B-C50C-407E-A947-70E740481C1C}">
                <a14:useLocalDpi xmlns:a14="http://schemas.microsoft.com/office/drawing/2010/main" val="0"/>
              </a:ext>
            </a:extLst>
          </a:blip>
          <a:srcRect r="3799"/>
          <a:stretch/>
        </p:blipFill>
        <p:spPr>
          <a:xfrm>
            <a:off x="-197581" y="10"/>
            <a:ext cx="12389581" cy="6857990"/>
          </a:xfrm>
          <a:prstGeom prst="rect">
            <a:avLst/>
          </a:prstGeom>
        </p:spPr>
      </p:pic>
      <p:pic>
        <p:nvPicPr>
          <p:cNvPr id="5" name="Picture 11">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1415611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935250F-9475-4A7C-BD20-F3DD2BCA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
            <a:extLst>
              <a:ext uri="{FF2B5EF4-FFF2-40B4-BE49-F238E27FC236}">
                <a16:creationId xmlns:a16="http://schemas.microsoft.com/office/drawing/2014/main" id="{CCE9F723-9A0F-4D08-A318-9BECBA07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a:extLst>
              <a:ext uri="{FF2B5EF4-FFF2-40B4-BE49-F238E27FC236}">
                <a16:creationId xmlns:a16="http://schemas.microsoft.com/office/drawing/2014/main" id="{CC751CDD-D58E-46E4-9537-5DD051D62B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3">
            <a:extLst>
              <a:ext uri="{FF2B5EF4-FFF2-40B4-BE49-F238E27FC236}">
                <a16:creationId xmlns:a16="http://schemas.microsoft.com/office/drawing/2014/main" id="{AFE86B71-EFF4-A745-9B19-92C3B9DFD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1" y="1064071"/>
            <a:ext cx="10261596" cy="4720333"/>
          </a:xfrm>
          <a:prstGeom prst="rect">
            <a:avLst/>
          </a:prstGeom>
        </p:spPr>
      </p:pic>
    </p:spTree>
    <p:extLst>
      <p:ext uri="{BB962C8B-B14F-4D97-AF65-F5344CB8AC3E}">
        <p14:creationId xmlns:p14="http://schemas.microsoft.com/office/powerpoint/2010/main" val="38420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97C684-E2B3-7B4C-996C-9541009AFF4B}"/>
              </a:ext>
            </a:extLst>
          </p:cNvPr>
          <p:cNvSpPr txBox="1"/>
          <p:nvPr/>
        </p:nvSpPr>
        <p:spPr>
          <a:xfrm>
            <a:off x="1185333" y="1106986"/>
            <a:ext cx="8953501" cy="4154984"/>
          </a:xfrm>
          <a:prstGeom prst="rect">
            <a:avLst/>
          </a:prstGeom>
          <a:noFill/>
        </p:spPr>
        <p:txBody>
          <a:bodyPr wrap="square">
            <a:spAutoFit/>
          </a:bodyPr>
          <a:lstStyle/>
          <a:p>
            <a:r>
              <a:rPr lang="en-US" sz="2400" b="1" dirty="0">
                <a:solidFill>
                  <a:srgbClr val="232323"/>
                </a:solidFill>
                <a:latin typeface="Angsana New" panose="02020603050405020304" pitchFamily="18" charset="-34"/>
                <a:cs typeface="Angsana New" panose="02020603050405020304" pitchFamily="18" charset="-34"/>
              </a:rPr>
              <a:t>Selecting a drug is based upon other factors :</a:t>
            </a:r>
          </a:p>
          <a:p>
            <a:pPr marL="342900" indent="-342900">
              <a:buFont typeface="Wingdings" pitchFamily="2" charset="2"/>
              <a:buChar char="q"/>
            </a:pPr>
            <a:r>
              <a:rPr lang="en-US" sz="2400" u="sng" dirty="0">
                <a:solidFill>
                  <a:srgbClr val="232323"/>
                </a:solidFill>
                <a:latin typeface="Angsana New" panose="02020603050405020304" pitchFamily="18" charset="-34"/>
                <a:cs typeface="Angsana New" panose="02020603050405020304" pitchFamily="18" charset="-34"/>
              </a:rPr>
              <a:t> </a:t>
            </a:r>
            <a:r>
              <a:rPr lang="en-US" sz="2400" u="sng"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Safety</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Side effect profile </a:t>
            </a:r>
            <a:endParaRPr lang="en-US" sz="2400" u="sng" dirty="0">
              <a:latin typeface="Angsana New" panose="02020603050405020304" pitchFamily="18" charset="-34"/>
              <a:cs typeface="Angsana New" panose="02020603050405020304" pitchFamily="18" charset="-34"/>
            </a:endParaRP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Specific depressive symptoms</a:t>
            </a:r>
          </a:p>
          <a:p>
            <a:pPr marL="342900" indent="-342900">
              <a:buFont typeface="Wingdings" pitchFamily="2" charset="2"/>
              <a:buChar char="q"/>
            </a:pPr>
            <a:r>
              <a:rPr lang="en-US" sz="2400" u="sng" dirty="0" err="1">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Comorbid</a:t>
            </a: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 illnesses</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Concurrent medications and potential drug-drug interactions</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Ease of use (eg, frequency of administration)</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Patient preference or expectations</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Cost</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Patient response to antidepressants during prior depressive episodes</a:t>
            </a:r>
          </a:p>
          <a:p>
            <a:pPr marL="342900" indent="-342900">
              <a:buFont typeface="Wingdings" pitchFamily="2" charset="2"/>
              <a:buChar char="q"/>
            </a:pPr>
            <a:r>
              <a:rPr lang="en-US" sz="2400" u="sng"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Family (eg, first degree relative) history of response to antidepressants</a:t>
            </a:r>
            <a:endParaRPr lang="en-US" sz="2400" u="sng"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873062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F3462F87-04BD-B34D-91B7-B7EE1EE59F83}"/>
              </a:ext>
            </a:extLst>
          </p:cNvPr>
          <p:cNvPicPr>
            <a:picLocks noChangeAspect="1"/>
          </p:cNvPicPr>
          <p:nvPr/>
        </p:nvPicPr>
        <p:blipFill rotWithShape="1">
          <a:blip r:embed="rId4">
            <a:extLst>
              <a:ext uri="{28A0092B-C50C-407E-A947-70E740481C1C}">
                <a14:useLocalDpi xmlns:a14="http://schemas.microsoft.com/office/drawing/2010/main" val="0"/>
              </a:ext>
            </a:extLst>
          </a:blip>
          <a:srcRect b="16132"/>
          <a:stretch/>
        </p:blipFill>
        <p:spPr>
          <a:xfrm>
            <a:off x="-197581" y="10"/>
            <a:ext cx="12389581" cy="6857990"/>
          </a:xfrm>
          <a:prstGeom prst="rect">
            <a:avLst/>
          </a:prstGeom>
          <a:scene3d>
            <a:camera prst="orthographicFront"/>
            <a:lightRig rig="threePt" dir="t"/>
          </a:scene3d>
          <a:sp3d contourW="6350">
            <a:bevelT h="38100"/>
            <a:contourClr>
              <a:srgbClr val="C0C0C0"/>
            </a:contourClr>
          </a:sp3d>
        </p:spPr>
      </p:pic>
      <p:pic>
        <p:nvPicPr>
          <p:cNvPr id="46" name="Picture 45">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3693956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4ED1A05-D20C-8945-8B06-BCF9037C6B1E}"/>
              </a:ext>
            </a:extLst>
          </p:cNvPr>
          <p:cNvPicPr>
            <a:picLocks noChangeAspect="1"/>
          </p:cNvPicPr>
          <p:nvPr/>
        </p:nvPicPr>
        <p:blipFill rotWithShape="1">
          <a:blip r:embed="rId2">
            <a:extLst>
              <a:ext uri="{28A0092B-C50C-407E-A947-70E740481C1C}">
                <a14:useLocalDpi xmlns:a14="http://schemas.microsoft.com/office/drawing/2010/main" val="0"/>
              </a:ext>
            </a:extLst>
          </a:blip>
          <a:srcRect t="3239" b="3786"/>
          <a:stretch/>
        </p:blipFill>
        <p:spPr>
          <a:xfrm>
            <a:off x="20" y="10"/>
            <a:ext cx="12191980" cy="6857990"/>
          </a:xfrm>
          <a:prstGeom prst="rect">
            <a:avLst/>
          </a:prstGeom>
        </p:spPr>
      </p:pic>
    </p:spTree>
    <p:extLst>
      <p:ext uri="{BB962C8B-B14F-4D97-AF65-F5344CB8AC3E}">
        <p14:creationId xmlns:p14="http://schemas.microsoft.com/office/powerpoint/2010/main" val="419021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155C6E-91BF-431D-9052-685726DFE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9B92EA-70A3-4CD0-A35F-D144D7F0F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A325CB6B-C995-C44C-A65B-CA97F3034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39" y="643467"/>
            <a:ext cx="9904122" cy="5571066"/>
          </a:xfrm>
          <a:prstGeom prst="rect">
            <a:avLst/>
          </a:prstGeom>
        </p:spPr>
      </p:pic>
      <p:sp>
        <p:nvSpPr>
          <p:cNvPr id="4" name="Title 7">
            <a:extLst>
              <a:ext uri="{FF2B5EF4-FFF2-40B4-BE49-F238E27FC236}">
                <a16:creationId xmlns:a16="http://schemas.microsoft.com/office/drawing/2014/main" id="{B1922511-A8A8-BE44-B093-29B63029617B}"/>
              </a:ext>
            </a:extLst>
          </p:cNvPr>
          <p:cNvSpPr txBox="1">
            <a:spLocks/>
          </p:cNvSpPr>
          <p:nvPr/>
        </p:nvSpPr>
        <p:spPr>
          <a:xfrm>
            <a:off x="1192456" y="4675622"/>
            <a:ext cx="5934969" cy="348557"/>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algn="l">
              <a:spcAft>
                <a:spcPts val="600"/>
              </a:spcAft>
            </a:pPr>
            <a:r>
              <a:rPr lang="en-US" sz="1800" dirty="0">
                <a:solidFill>
                  <a:srgbClr val="232323"/>
                </a:solidFill>
                <a:latin typeface="ArialMT"/>
              </a:rPr>
              <a:t> </a:t>
            </a:r>
            <a:endParaRPr lang="en-US" sz="2400">
              <a:latin typeface="Aldhabi" pitchFamily="2" charset="-78"/>
              <a:cs typeface="Aldhabi" pitchFamily="2" charset="-78"/>
            </a:endParaRPr>
          </a:p>
        </p:txBody>
      </p:sp>
      <p:sp>
        <p:nvSpPr>
          <p:cNvPr id="10" name="Title 7">
            <a:extLst>
              <a:ext uri="{FF2B5EF4-FFF2-40B4-BE49-F238E27FC236}">
                <a16:creationId xmlns:a16="http://schemas.microsoft.com/office/drawing/2014/main" id="{724F6BED-6AF9-F147-8ABA-E26628CCBD86}"/>
              </a:ext>
            </a:extLst>
          </p:cNvPr>
          <p:cNvSpPr txBox="1">
            <a:spLocks/>
          </p:cNvSpPr>
          <p:nvPr/>
        </p:nvSpPr>
        <p:spPr>
          <a:xfrm>
            <a:off x="1341145" y="3820043"/>
            <a:ext cx="5934969" cy="2428357"/>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3200" kern="1200" cap="all" baseline="0">
                <a:solidFill>
                  <a:schemeClr val="tx1"/>
                </a:solidFill>
                <a:effectLst/>
                <a:latin typeface="+mj-lt"/>
                <a:ea typeface="+mj-ea"/>
                <a:cs typeface="+mj-cs"/>
              </a:defRPr>
            </a:lvl1pPr>
          </a:lstStyle>
          <a:p>
            <a:pPr algn="l"/>
            <a:endParaRPr lang="en-US" sz="2400" dirty="0">
              <a:latin typeface="Aldhabi" pitchFamily="2" charset="-78"/>
              <a:cs typeface="Aldhabi" pitchFamily="2" charset="-78"/>
            </a:endParaRPr>
          </a:p>
        </p:txBody>
      </p:sp>
    </p:spTree>
    <p:extLst>
      <p:ext uri="{BB962C8B-B14F-4D97-AF65-F5344CB8AC3E}">
        <p14:creationId xmlns:p14="http://schemas.microsoft.com/office/powerpoint/2010/main" val="29753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B95B9D-7848-4E4E-B340-A6049BCCA794}"/>
              </a:ext>
            </a:extLst>
          </p:cNvPr>
          <p:cNvSpPr txBox="1"/>
          <p:nvPr/>
        </p:nvSpPr>
        <p:spPr>
          <a:xfrm>
            <a:off x="995563" y="1086756"/>
            <a:ext cx="10145402" cy="6186309"/>
          </a:xfrm>
          <a:prstGeom prst="rect">
            <a:avLst/>
          </a:prstGeom>
          <a:noFill/>
        </p:spPr>
        <p:txBody>
          <a:bodyPr wrap="square">
            <a:spAutoFit/>
          </a:bodyPr>
          <a:lstStyle/>
          <a:p>
            <a:r>
              <a:rPr lang="en-US" sz="7200" b="1" u="sng" dirty="0">
                <a:solidFill>
                  <a:srgbClr val="FF0000"/>
                </a:solidFill>
                <a:latin typeface="Angsana New" panose="02020603050405020304" pitchFamily="18" charset="-34"/>
                <a:cs typeface="Angsana New" panose="02020603050405020304" pitchFamily="18" charset="-34"/>
              </a:rPr>
              <a:t>R</a:t>
            </a:r>
            <a:r>
              <a:rPr lang="en-US" sz="4400" b="1" u="sng" dirty="0">
                <a:solidFill>
                  <a:srgbClr val="232323"/>
                </a:solidFill>
                <a:latin typeface="Angsana New" panose="02020603050405020304" pitchFamily="18" charset="-34"/>
                <a:cs typeface="Angsana New" panose="02020603050405020304" pitchFamily="18" charset="-34"/>
              </a:rPr>
              <a:t>esponse</a:t>
            </a:r>
            <a:r>
              <a:rPr lang="en-US" sz="4400" dirty="0">
                <a:solidFill>
                  <a:srgbClr val="232323"/>
                </a:solidFill>
                <a:latin typeface="Angsana New" panose="02020603050405020304" pitchFamily="18" charset="-34"/>
                <a:cs typeface="Angsana New" panose="02020603050405020304" pitchFamily="18" charset="-34"/>
              </a:rPr>
              <a:t> :</a:t>
            </a:r>
            <a:r>
              <a:rPr lang="en-US" sz="2800" dirty="0">
                <a:solidFill>
                  <a:srgbClr val="232323"/>
                </a:solidFill>
                <a:latin typeface="Angsana New" panose="02020603050405020304" pitchFamily="18" charset="-34"/>
                <a:cs typeface="Angsana New" panose="02020603050405020304" pitchFamily="18" charset="-34"/>
              </a:rPr>
              <a:t>  </a:t>
            </a:r>
            <a:r>
              <a:rPr lang="en-US" sz="3600" dirty="0">
                <a:solidFill>
                  <a:srgbClr val="232323"/>
                </a:solidFill>
                <a:latin typeface="Angsana New" panose="02020603050405020304" pitchFamily="18" charset="-34"/>
                <a:cs typeface="Angsana New" panose="02020603050405020304" pitchFamily="18" charset="-34"/>
              </a:rPr>
              <a:t>Improvement ≥50 percent but less than the threshold for remission</a:t>
            </a:r>
          </a:p>
          <a:p>
            <a:r>
              <a:rPr lang="en-US" sz="8000" b="1" u="sng" dirty="0">
                <a:solidFill>
                  <a:srgbClr val="FF0000"/>
                </a:solidFill>
                <a:latin typeface="Angsana New" panose="02020603050405020304" pitchFamily="18" charset="-34"/>
                <a:cs typeface="Angsana New" panose="02020603050405020304" pitchFamily="18" charset="-34"/>
              </a:rPr>
              <a:t>R</a:t>
            </a:r>
            <a:r>
              <a:rPr lang="en-US" sz="4400" b="1" u="sng" dirty="0">
                <a:solidFill>
                  <a:srgbClr val="232323"/>
                </a:solidFill>
                <a:latin typeface="Angsana New" panose="02020603050405020304" pitchFamily="18" charset="-34"/>
                <a:cs typeface="Angsana New" panose="02020603050405020304" pitchFamily="18" charset="-34"/>
              </a:rPr>
              <a:t>emission</a:t>
            </a:r>
            <a:r>
              <a:rPr lang="en-US" sz="2800" dirty="0">
                <a:solidFill>
                  <a:srgbClr val="232323"/>
                </a:solidFill>
                <a:latin typeface="Angsana New" panose="02020603050405020304" pitchFamily="18" charset="-34"/>
                <a:cs typeface="Angsana New" panose="02020603050405020304" pitchFamily="18" charset="-34"/>
              </a:rPr>
              <a:t> : </a:t>
            </a:r>
            <a:r>
              <a:rPr lang="en-US" sz="3600" dirty="0">
                <a:solidFill>
                  <a:srgbClr val="232323"/>
                </a:solidFill>
                <a:latin typeface="Angsana New" panose="02020603050405020304" pitchFamily="18" charset="-34"/>
                <a:cs typeface="Angsana New" panose="02020603050405020304" pitchFamily="18" charset="-34"/>
              </a:rPr>
              <a:t>Depression rating scale score less than or equal to a specific cutoff that defines the normal range</a:t>
            </a:r>
          </a:p>
          <a:p>
            <a:endParaRPr lang="en-US" sz="2800" dirty="0">
              <a:solidFill>
                <a:srgbClr val="232323"/>
              </a:solidFill>
              <a:latin typeface="Angsana New" panose="02020603050405020304" pitchFamily="18" charset="-34"/>
              <a:cs typeface="Angsana New" panose="02020603050405020304" pitchFamily="18" charset="-34"/>
            </a:endParaRPr>
          </a:p>
          <a:p>
            <a:r>
              <a:rPr lang="en-US" sz="7200" b="1" u="sng" dirty="0">
                <a:solidFill>
                  <a:srgbClr val="FF0000"/>
                </a:solidFill>
                <a:latin typeface="Angsana New" panose="02020603050405020304" pitchFamily="18" charset="-34"/>
                <a:cs typeface="Angsana New" panose="02020603050405020304" pitchFamily="18" charset="-34"/>
              </a:rPr>
              <a:t>R</a:t>
            </a:r>
            <a:r>
              <a:rPr lang="en-US" sz="3600" b="1" u="sng" dirty="0">
                <a:solidFill>
                  <a:srgbClr val="232323"/>
                </a:solidFill>
                <a:latin typeface="Angsana New" panose="02020603050405020304" pitchFamily="18" charset="-34"/>
                <a:cs typeface="Angsana New" panose="02020603050405020304" pitchFamily="18" charset="-34"/>
              </a:rPr>
              <a:t>ecovery</a:t>
            </a:r>
            <a:r>
              <a:rPr lang="en-US" sz="3600" b="0" dirty="0">
                <a:solidFill>
                  <a:srgbClr val="232323"/>
                </a:solidFill>
                <a:latin typeface="Angsana New" panose="02020603050405020304" pitchFamily="18" charset="-34"/>
                <a:cs typeface="Angsana New" panose="02020603050405020304" pitchFamily="18" charset="-34"/>
              </a:rPr>
              <a:t> </a:t>
            </a:r>
            <a:r>
              <a:rPr lang="en-US" sz="3600" dirty="0">
                <a:solidFill>
                  <a:srgbClr val="232323"/>
                </a:solidFill>
                <a:latin typeface="Angsana New" panose="02020603050405020304" pitchFamily="18" charset="-34"/>
                <a:cs typeface="Angsana New" panose="02020603050405020304" pitchFamily="18" charset="-34"/>
              </a:rPr>
              <a:t>:The median time to recovery from a major depressive episode  is approximately 20 weeks . It include both functional &amp;</a:t>
            </a:r>
            <a:r>
              <a:rPr lang="en-US" sz="3600" dirty="0">
                <a:solidFill>
                  <a:srgbClr val="232323"/>
                </a:solidFill>
                <a:latin typeface="ArialMT"/>
                <a:cs typeface="Angsana New" panose="02020603050405020304" pitchFamily="18" charset="-34"/>
              </a:rPr>
              <a:t> </a:t>
            </a:r>
            <a:r>
              <a:rPr lang="en-US" sz="3600" dirty="0" err="1">
                <a:solidFill>
                  <a:srgbClr val="232323"/>
                </a:solidFill>
                <a:latin typeface="Angsana New" panose="02020603050405020304" pitchFamily="18" charset="-34"/>
                <a:cs typeface="Angsana New" panose="02020603050405020304" pitchFamily="18" charset="-34"/>
              </a:rPr>
              <a:t>syndromal</a:t>
            </a:r>
            <a:r>
              <a:rPr lang="en-US" sz="3600" dirty="0">
                <a:solidFill>
                  <a:srgbClr val="232323"/>
                </a:solidFill>
                <a:latin typeface="Angsana New" panose="02020603050405020304" pitchFamily="18" charset="-34"/>
                <a:cs typeface="Angsana New" panose="02020603050405020304" pitchFamily="18" charset="-34"/>
              </a:rPr>
              <a:t> recovery.</a:t>
            </a:r>
          </a:p>
          <a:p>
            <a:endParaRPr lang="en-US" sz="1800" dirty="0">
              <a:solidFill>
                <a:srgbClr val="232323"/>
              </a:solidFill>
              <a:latin typeface="ArialMT"/>
            </a:endParaRPr>
          </a:p>
          <a:p>
            <a:endParaRPr lang="en-US" sz="1800" dirty="0">
              <a:solidFill>
                <a:srgbClr val="232323"/>
              </a:solidFill>
              <a:latin typeface="ArialMT"/>
            </a:endParaRPr>
          </a:p>
        </p:txBody>
      </p:sp>
      <p:sp>
        <p:nvSpPr>
          <p:cNvPr id="6" name="Title 5">
            <a:extLst>
              <a:ext uri="{FF2B5EF4-FFF2-40B4-BE49-F238E27FC236}">
                <a16:creationId xmlns:a16="http://schemas.microsoft.com/office/drawing/2014/main" id="{F82027ED-DAD5-AB4C-B000-DEBDE6B6FCB3}"/>
              </a:ext>
            </a:extLst>
          </p:cNvPr>
          <p:cNvSpPr>
            <a:spLocks noGrp="1"/>
          </p:cNvSpPr>
          <p:nvPr>
            <p:ph type="title" idx="4294967295"/>
          </p:nvPr>
        </p:nvSpPr>
        <p:spPr>
          <a:xfrm>
            <a:off x="1051035" y="-108955"/>
            <a:ext cx="10363200" cy="1714701"/>
          </a:xfrm>
        </p:spPr>
        <p:txBody>
          <a:bodyPr>
            <a:normAutofit/>
          </a:bodyPr>
          <a:lstStyle/>
          <a:p>
            <a:r>
              <a:rPr lang="en-US" sz="4000" dirty="0">
                <a:latin typeface="Angsana New" panose="02020603050405020304" pitchFamily="18" charset="-34"/>
                <a:cs typeface="Angsana New" panose="02020603050405020304" pitchFamily="18" charset="-34"/>
              </a:rPr>
              <a:t>Major Depressive disorders &amp;the five </a:t>
            </a:r>
            <a:r>
              <a:rPr lang="en-US" sz="7200" dirty="0">
                <a:solidFill>
                  <a:srgbClr val="FF0000"/>
                </a:solidFill>
                <a:latin typeface="Angsana New" panose="02020603050405020304" pitchFamily="18" charset="-34"/>
                <a:cs typeface="Angsana New" panose="02020603050405020304" pitchFamily="18" charset="-34"/>
              </a:rPr>
              <a:t>R</a:t>
            </a:r>
          </a:p>
        </p:txBody>
      </p:sp>
    </p:spTree>
    <p:extLst>
      <p:ext uri="{BB962C8B-B14F-4D97-AF65-F5344CB8AC3E}">
        <p14:creationId xmlns:p14="http://schemas.microsoft.com/office/powerpoint/2010/main" val="3937061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A834F2-6E36-A84B-9273-4F4209677CC8}"/>
              </a:ext>
            </a:extLst>
          </p:cNvPr>
          <p:cNvSpPr txBox="1"/>
          <p:nvPr/>
        </p:nvSpPr>
        <p:spPr>
          <a:xfrm>
            <a:off x="1634942" y="637446"/>
            <a:ext cx="8705340" cy="3354765"/>
          </a:xfrm>
          <a:prstGeom prst="rect">
            <a:avLst/>
          </a:prstGeom>
          <a:noFill/>
        </p:spPr>
        <p:txBody>
          <a:bodyPr wrap="square">
            <a:spAutoFit/>
          </a:bodyPr>
          <a:lstStyle/>
          <a:p>
            <a:r>
              <a:rPr lang="en-US" sz="3600" b="1" dirty="0">
                <a:solidFill>
                  <a:srgbClr val="232323"/>
                </a:solidFill>
                <a:latin typeface="Angsana New" panose="02020603050405020304" pitchFamily="18" charset="-34"/>
                <a:cs typeface="Angsana New" panose="02020603050405020304" pitchFamily="18" charset="-34"/>
              </a:rPr>
              <a:t>Functioning</a:t>
            </a:r>
            <a:r>
              <a:rPr lang="en-US" sz="3600" b="0" dirty="0">
                <a:solidFill>
                  <a:srgbClr val="232323"/>
                </a:solidFill>
                <a:latin typeface="Angsana New" panose="02020603050405020304" pitchFamily="18" charset="-34"/>
                <a:cs typeface="Angsana New" panose="02020603050405020304" pitchFamily="18" charset="-34"/>
              </a:rPr>
              <a:t> </a:t>
            </a:r>
            <a:r>
              <a:rPr lang="en-US" sz="3600" dirty="0">
                <a:solidFill>
                  <a:srgbClr val="232323"/>
                </a:solidFill>
                <a:latin typeface="Angsana New" panose="02020603050405020304" pitchFamily="18" charset="-34"/>
                <a:cs typeface="Angsana New" panose="02020603050405020304" pitchFamily="18" charset="-34"/>
              </a:rPr>
              <a:t>:</a:t>
            </a:r>
            <a:r>
              <a:rPr lang="en-US" sz="2800" b="0"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functional recovery often takes longer than </a:t>
            </a:r>
            <a:r>
              <a:rPr lang="en-US" sz="2800" b="0" dirty="0" err="1">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syndromal</a:t>
            </a:r>
            <a:r>
              <a:rPr lang="en-US" sz="2800" b="0"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 recovery </a:t>
            </a:r>
            <a:endParaRPr lang="en-US" sz="2800" b="0" dirty="0">
              <a:latin typeface="Angsana New" panose="02020603050405020304" pitchFamily="18" charset="-34"/>
              <a:cs typeface="Angsana New" panose="02020603050405020304" pitchFamily="18" charset="-34"/>
            </a:endParaRPr>
          </a:p>
          <a:p>
            <a:r>
              <a:rPr lang="en-US" sz="2800" b="0"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 functional recovery lagged behind </a:t>
            </a:r>
            <a:r>
              <a:rPr lang="en-US" sz="2800" b="0" dirty="0" err="1">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syndromal</a:t>
            </a:r>
            <a:r>
              <a:rPr lang="en-US" sz="2800" b="0" dirty="0">
                <a:latin typeface="Angsana New" panose="02020603050405020304" pitchFamily="18" charset="-34"/>
                <a:cs typeface="Angsana New" panose="02020603050405020304" pitchFamily="18" charset="-34"/>
                <a:hlinkClick r:id="rId4">
                  <a:extLst>
                    <a:ext uri="{A12FA001-AC4F-418D-AE19-62706E023703}">
                      <ahyp:hlinkClr xmlns:ahyp="http://schemas.microsoft.com/office/drawing/2018/hyperlinkcolor" val="tx"/>
                    </a:ext>
                  </a:extLst>
                </a:hlinkClick>
              </a:rPr>
              <a:t> recovery by approximately one year </a:t>
            </a:r>
            <a:r>
              <a:rPr lang="en-US" sz="2800" b="0" dirty="0">
                <a:latin typeface="Angsana New" panose="02020603050405020304" pitchFamily="18" charset="-34"/>
                <a:cs typeface="Angsana New" panose="02020603050405020304" pitchFamily="18" charset="-34"/>
              </a:rPr>
              <a:t>.</a:t>
            </a:r>
          </a:p>
          <a:p>
            <a:endParaRPr lang="en-US" sz="2800" u="sng"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endParaRPr>
          </a:p>
          <a:p>
            <a:endParaRPr lang="en-US" sz="2800" b="1" u="sng"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endParaRPr>
          </a:p>
          <a:p>
            <a:r>
              <a:rPr lang="en-US" sz="3600" b="1"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Quality of life</a:t>
            </a:r>
            <a:r>
              <a:rPr lang="en-US" sz="3600" b="0"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 : </a:t>
            </a:r>
            <a:r>
              <a:rPr lang="en-US" sz="2800" b="0" u="sng" dirty="0">
                <a:latin typeface="Angsana New" panose="02020603050405020304" pitchFamily="18" charset="-34"/>
                <a:cs typeface="Angsana New" panose="02020603050405020304" pitchFamily="18" charset="-34"/>
                <a:hlinkClick r:id="rId5">
                  <a:extLst>
                    <a:ext uri="{A12FA001-AC4F-418D-AE19-62706E023703}">
                      <ahyp:hlinkClr xmlns:ahyp="http://schemas.microsoft.com/office/drawing/2018/hyperlinkcolor" val="tx"/>
                    </a:ext>
                  </a:extLst>
                </a:hlinkClick>
              </a:rPr>
              <a:t> Depression is associated with impaired quality of life, which refers to subjective satisfaction with one’s physical, psychological, and social functioning. Quality of life may remain impaired despite resolution of the depressive syndrome. </a:t>
            </a:r>
            <a:endParaRPr lang="en-US" sz="2800" b="0" u="sng"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90824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5B10-F327-6D4A-91CA-2F590A5D8F10}"/>
              </a:ext>
            </a:extLst>
          </p:cNvPr>
          <p:cNvSpPr>
            <a:spLocks noGrp="1"/>
          </p:cNvSpPr>
          <p:nvPr>
            <p:ph type="title"/>
          </p:nvPr>
        </p:nvSpPr>
        <p:spPr/>
        <p:txBody>
          <a:bodyPr>
            <a:normAutofit fontScale="90000"/>
          </a:bodyPr>
          <a:lstStyle/>
          <a:p>
            <a:pPr algn="l"/>
            <a:r>
              <a:rPr lang="en-US" sz="7200" dirty="0">
                <a:solidFill>
                  <a:srgbClr val="FF0000"/>
                </a:solidFill>
                <a:latin typeface="Angsana New" panose="02020603050405020304" pitchFamily="18" charset="-34"/>
                <a:cs typeface="Angsana New" panose="02020603050405020304" pitchFamily="18" charset="-34"/>
              </a:rPr>
              <a:t>R</a:t>
            </a:r>
            <a:r>
              <a:rPr lang="en-US" sz="4800" dirty="0">
                <a:latin typeface="Angsana New" panose="02020603050405020304" pitchFamily="18" charset="-34"/>
                <a:cs typeface="Angsana New" panose="02020603050405020304" pitchFamily="18" charset="-34"/>
              </a:rPr>
              <a:t>elapse:</a:t>
            </a:r>
            <a:br>
              <a:rPr lang="en-US" sz="4800" dirty="0">
                <a:latin typeface="Angsana New" panose="02020603050405020304" pitchFamily="18" charset="-34"/>
                <a:cs typeface="Angsana New" panose="02020603050405020304" pitchFamily="18" charset="-34"/>
              </a:rPr>
            </a:br>
            <a:r>
              <a:rPr lang="en-US" sz="4000" dirty="0">
                <a:solidFill>
                  <a:srgbClr val="231F20"/>
                </a:solidFill>
                <a:latin typeface="Angsana New" panose="02020603050405020304" pitchFamily="18" charset="-34"/>
                <a:cs typeface="Angsana New" panose="02020603050405020304" pitchFamily="18" charset="-34"/>
              </a:rPr>
              <a:t>relapses can happen at any time, even if  the patient on medication for depression. </a:t>
            </a:r>
            <a:endParaRPr lang="en-US" sz="4000" dirty="0">
              <a:solidFill>
                <a:srgbClr val="FF0000"/>
              </a:solidFill>
              <a:latin typeface="Angsana New" panose="02020603050405020304" pitchFamily="18" charset="-34"/>
              <a:cs typeface="Angsana New" panose="02020603050405020304" pitchFamily="18" charset="-34"/>
            </a:endParaRPr>
          </a:p>
        </p:txBody>
      </p:sp>
      <p:sp>
        <p:nvSpPr>
          <p:cNvPr id="3" name="Content Placeholder 2">
            <a:extLst>
              <a:ext uri="{FF2B5EF4-FFF2-40B4-BE49-F238E27FC236}">
                <a16:creationId xmlns:a16="http://schemas.microsoft.com/office/drawing/2014/main" id="{B7B64B95-E990-9B4C-901D-3BFEEEC12F00}"/>
              </a:ext>
            </a:extLst>
          </p:cNvPr>
          <p:cNvSpPr>
            <a:spLocks noGrp="1"/>
          </p:cNvSpPr>
          <p:nvPr>
            <p:ph sz="quarter" idx="13"/>
          </p:nvPr>
        </p:nvSpPr>
        <p:spPr>
          <a:xfrm>
            <a:off x="914400" y="2435835"/>
            <a:ext cx="10363826" cy="4103935"/>
          </a:xfrm>
        </p:spPr>
        <p:txBody>
          <a:bodyPr>
            <a:normAutofit/>
          </a:bodyPr>
          <a:lstStyle/>
          <a:p>
            <a:pPr marL="0" indent="0">
              <a:buNone/>
            </a:pPr>
            <a:r>
              <a:rPr lang="en-US" sz="2800" dirty="0">
                <a:solidFill>
                  <a:srgbClr val="FF0000"/>
                </a:solidFill>
                <a:latin typeface="Angsana New" panose="02020603050405020304" pitchFamily="18" charset="-34"/>
                <a:cs typeface="Angsana New" panose="02020603050405020304" pitchFamily="18" charset="-34"/>
              </a:rPr>
              <a:t>Triggers to relapses </a:t>
            </a:r>
          </a:p>
          <a:p>
            <a:pPr>
              <a:buFont typeface="Wingdings" pitchFamily="2" charset="2"/>
              <a:buChar char="q"/>
            </a:pPr>
            <a:r>
              <a:rPr lang="en-US" sz="2800" dirty="0">
                <a:latin typeface="Angsana New" panose="02020603050405020304" pitchFamily="18" charset="-34"/>
                <a:cs typeface="Angsana New" panose="02020603050405020304" pitchFamily="18" charset="-34"/>
              </a:rPr>
              <a:t>death of a loved one.</a:t>
            </a:r>
          </a:p>
          <a:p>
            <a:pPr>
              <a:buFont typeface="Wingdings" pitchFamily="2" charset="2"/>
              <a:buChar char="q"/>
            </a:pPr>
            <a:r>
              <a:rPr lang="en-US" sz="2800" dirty="0">
                <a:solidFill>
                  <a:srgbClr val="231F20"/>
                </a:solidFill>
                <a:latin typeface="Angsana New" panose="02020603050405020304" pitchFamily="18" charset="-34"/>
                <a:cs typeface="Angsana New" panose="02020603050405020304" pitchFamily="18" charset="-34"/>
              </a:rPr>
              <a:t>Ruminating </a:t>
            </a:r>
            <a:r>
              <a:rPr lang="en-US" sz="2800" dirty="0">
                <a:latin typeface="Angsana New" panose="02020603050405020304" pitchFamily="18" charset="-34"/>
                <a:cs typeface="Angsana New" panose="02020603050405020304" pitchFamily="18" charset="-34"/>
              </a:rPr>
              <a:t>on negative experiences, </a:t>
            </a:r>
          </a:p>
          <a:p>
            <a:pPr>
              <a:buFont typeface="Wingdings" pitchFamily="2" charset="2"/>
              <a:buChar char="q"/>
            </a:pPr>
            <a:r>
              <a:rPr lang="en-US" sz="2800" dirty="0">
                <a:latin typeface="Angsana New" panose="02020603050405020304" pitchFamily="18" charset="-34"/>
                <a:cs typeface="Angsana New" panose="02020603050405020304" pitchFamily="18" charset="-34"/>
              </a:rPr>
              <a:t> painful memories-stressful life events, </a:t>
            </a:r>
          </a:p>
          <a:p>
            <a:pPr>
              <a:buFont typeface="Wingdings" pitchFamily="2" charset="2"/>
              <a:buChar char="q"/>
            </a:pPr>
            <a:r>
              <a:rPr lang="en-US" sz="2800" dirty="0">
                <a:latin typeface="Angsana New" panose="02020603050405020304" pitchFamily="18" charset="-34"/>
                <a:cs typeface="Angsana New" panose="02020603050405020304" pitchFamily="18" charset="-34"/>
              </a:rPr>
              <a:t>hormonal changes, like going through puberty, pregnancy, or </a:t>
            </a:r>
            <a:r>
              <a:rPr lang="en-US" sz="2800" u="sng"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menopause</a:t>
            </a:r>
            <a:endParaRPr lang="en-US" sz="2800" u="sng"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0258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3630AC-6BC0-D94C-A4E3-833595C36CCA}"/>
              </a:ext>
            </a:extLst>
          </p:cNvPr>
          <p:cNvSpPr txBox="1"/>
          <p:nvPr/>
        </p:nvSpPr>
        <p:spPr>
          <a:xfrm>
            <a:off x="3047270" y="2137799"/>
            <a:ext cx="6094540" cy="6617196"/>
          </a:xfrm>
          <a:prstGeom prst="rect">
            <a:avLst/>
          </a:prstGeom>
          <a:noFill/>
        </p:spPr>
        <p:txBody>
          <a:bodyPr wrap="square">
            <a:spAutoFit/>
          </a:bodyPr>
          <a:lstStyle/>
          <a:p>
            <a:endParaRPr lang="en-US" sz="2800" dirty="0">
              <a:latin typeface="Angsana New" panose="02020603050405020304" pitchFamily="18" charset="-34"/>
              <a:cs typeface="Angsana New" panose="02020603050405020304" pitchFamily="18" charset="-34"/>
            </a:endParaRPr>
          </a:p>
        </p:txBody>
      </p:sp>
      <p:sp>
        <p:nvSpPr>
          <p:cNvPr id="5" name="TextBox 4">
            <a:extLst>
              <a:ext uri="{FF2B5EF4-FFF2-40B4-BE49-F238E27FC236}">
                <a16:creationId xmlns:a16="http://schemas.microsoft.com/office/drawing/2014/main" id="{68CD4860-C6E6-094A-B1E6-5570CB816A61}"/>
              </a:ext>
            </a:extLst>
          </p:cNvPr>
          <p:cNvSpPr txBox="1"/>
          <p:nvPr/>
        </p:nvSpPr>
        <p:spPr>
          <a:xfrm>
            <a:off x="2609339" y="1247339"/>
            <a:ext cx="6094540" cy="4893647"/>
          </a:xfrm>
          <a:prstGeom prst="rect">
            <a:avLst/>
          </a:prstGeom>
          <a:noFill/>
        </p:spPr>
        <p:txBody>
          <a:bodyPr wrap="square">
            <a:spAutoFit/>
          </a:bodyPr>
          <a:lstStyle/>
          <a:p>
            <a:r>
              <a:rPr lang="en-US" sz="2400" dirty="0">
                <a:solidFill>
                  <a:srgbClr val="454545"/>
                </a:solidFill>
                <a:latin typeface="Angsana New" panose="02020603050405020304" pitchFamily="18" charset="-34"/>
                <a:cs typeface="Angsana New" panose="02020603050405020304" pitchFamily="18" charset="-34"/>
              </a:rPr>
              <a:t>Clinical factors that may be associated with recurrence of major depression include:</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Prior history of recurrence </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Residual depressive symptoms </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.Childhood maltreatment4.</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Greater severity (intensity) of the preceding depressive episode</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Younger age at time of assessment6.</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Younger age of onset of major depressive disorder .7</a:t>
            </a:r>
          </a:p>
          <a:p>
            <a:pPr marL="457200" indent="-457200">
              <a:buFont typeface="+mj-lt"/>
              <a:buAutoNum type="arabicPeriod"/>
            </a:pPr>
            <a:r>
              <a:rPr lang="en-US" sz="2400" dirty="0" err="1">
                <a:solidFill>
                  <a:srgbClr val="454545"/>
                </a:solidFill>
                <a:latin typeface="Angsana New" panose="02020603050405020304" pitchFamily="18" charset="-34"/>
                <a:cs typeface="Angsana New" panose="02020603050405020304" pitchFamily="18" charset="-34"/>
              </a:rPr>
              <a:t>Comorbid</a:t>
            </a:r>
            <a:r>
              <a:rPr lang="en-US" sz="2400" dirty="0">
                <a:solidFill>
                  <a:srgbClr val="454545"/>
                </a:solidFill>
                <a:latin typeface="Angsana New" panose="02020603050405020304" pitchFamily="18" charset="-34"/>
                <a:cs typeface="Angsana New" panose="02020603050405020304" pitchFamily="18" charset="-34"/>
              </a:rPr>
              <a:t> personality disorder .8.</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Poorer psychosocial functioning .9.</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Feeling that life circumstances are beyond one’s control (ie, low mastery) 10</a:t>
            </a:r>
          </a:p>
          <a:p>
            <a:pPr marL="457200" indent="-457200">
              <a:buFont typeface="+mj-lt"/>
              <a:buAutoNum type="arabicPeriod"/>
            </a:pPr>
            <a:r>
              <a:rPr lang="en-US" sz="2400" dirty="0">
                <a:solidFill>
                  <a:srgbClr val="454545"/>
                </a:solidFill>
                <a:latin typeface="Angsana New" panose="02020603050405020304" pitchFamily="18" charset="-34"/>
                <a:cs typeface="Angsana New" panose="02020603050405020304" pitchFamily="18" charset="-34"/>
              </a:rPr>
              <a:t>.Emotional </a:t>
            </a:r>
            <a:r>
              <a:rPr lang="en-US" sz="2400" dirty="0" err="1">
                <a:solidFill>
                  <a:srgbClr val="454545"/>
                </a:solidFill>
                <a:latin typeface="Angsana New" panose="02020603050405020304" pitchFamily="18" charset="-34"/>
                <a:cs typeface="Angsana New" panose="02020603050405020304" pitchFamily="18" charset="-34"/>
              </a:rPr>
              <a:t>dysregulation</a:t>
            </a:r>
            <a:r>
              <a:rPr lang="en-US" sz="2400" dirty="0">
                <a:solidFill>
                  <a:srgbClr val="454545"/>
                </a:solidFill>
                <a:latin typeface="Angsana New" panose="02020603050405020304" pitchFamily="18" charset="-34"/>
                <a:cs typeface="Angsana New" panose="02020603050405020304" pitchFamily="18" charset="-34"/>
              </a:rPr>
              <a:t> and repeated exposure to adversity </a:t>
            </a:r>
            <a:endParaRPr lang="en-US" sz="2400" dirty="0">
              <a:latin typeface="Angsana New" panose="02020603050405020304" pitchFamily="18" charset="-34"/>
              <a:cs typeface="Angsana New" panose="02020603050405020304" pitchFamily="18" charset="-34"/>
            </a:endParaRPr>
          </a:p>
        </p:txBody>
      </p:sp>
      <p:sp>
        <p:nvSpPr>
          <p:cNvPr id="7" name="TextBox 6">
            <a:extLst>
              <a:ext uri="{FF2B5EF4-FFF2-40B4-BE49-F238E27FC236}">
                <a16:creationId xmlns:a16="http://schemas.microsoft.com/office/drawing/2014/main" id="{BBAD1591-3312-854A-910A-A470B0AC5860}"/>
              </a:ext>
            </a:extLst>
          </p:cNvPr>
          <p:cNvSpPr txBox="1"/>
          <p:nvPr/>
        </p:nvSpPr>
        <p:spPr>
          <a:xfrm>
            <a:off x="2609339" y="347682"/>
            <a:ext cx="6094540" cy="1200329"/>
          </a:xfrm>
          <a:prstGeom prst="rect">
            <a:avLst/>
          </a:prstGeom>
          <a:noFill/>
        </p:spPr>
        <p:txBody>
          <a:bodyPr wrap="square">
            <a:spAutoFit/>
          </a:bodyPr>
          <a:lstStyle/>
          <a:p>
            <a:r>
              <a:rPr lang="en-US" sz="7200" b="1" u="sng" dirty="0">
                <a:solidFill>
                  <a:srgbClr val="FF0000"/>
                </a:solidFill>
                <a:latin typeface="Angsana New" panose="02020603050405020304" pitchFamily="18" charset="-34"/>
                <a:cs typeface="Angsana New" panose="02020603050405020304" pitchFamily="18" charset="-34"/>
              </a:rPr>
              <a:t>R</a:t>
            </a:r>
            <a:r>
              <a:rPr lang="en-US" sz="4000" b="1" u="sng" dirty="0">
                <a:solidFill>
                  <a:srgbClr val="232323"/>
                </a:solidFill>
                <a:latin typeface="Angsana New" panose="02020603050405020304" pitchFamily="18" charset="-34"/>
                <a:cs typeface="Angsana New" panose="02020603050405020304" pitchFamily="18" charset="-34"/>
              </a:rPr>
              <a:t>ecurrence</a:t>
            </a:r>
            <a:r>
              <a:rPr lang="en-US" sz="4000" dirty="0">
                <a:solidFill>
                  <a:srgbClr val="232323"/>
                </a:solidFill>
                <a:latin typeface="ArialMT"/>
              </a:rPr>
              <a:t>  :</a:t>
            </a:r>
            <a:endParaRPr lang="en-US" sz="4000" dirty="0"/>
          </a:p>
        </p:txBody>
      </p:sp>
    </p:spTree>
    <p:extLst>
      <p:ext uri="{BB962C8B-B14F-4D97-AF65-F5344CB8AC3E}">
        <p14:creationId xmlns:p14="http://schemas.microsoft.com/office/powerpoint/2010/main" val="397227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2E9D07A-2C4D-6144-9F73-308FF0BE7B08}"/>
              </a:ext>
            </a:extLst>
          </p:cNvPr>
          <p:cNvSpPr txBox="1"/>
          <p:nvPr/>
        </p:nvSpPr>
        <p:spPr>
          <a:xfrm>
            <a:off x="910167" y="327314"/>
            <a:ext cx="6946359" cy="5970865"/>
          </a:xfrm>
          <a:prstGeom prst="rect">
            <a:avLst/>
          </a:prstGeom>
          <a:noFill/>
        </p:spPr>
        <p:txBody>
          <a:bodyPr wrap="square">
            <a:spAutoFit/>
          </a:bodyPr>
          <a:lstStyle/>
          <a:p>
            <a:pPr>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 </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it was a group of primary care physicians who initially identified the need for mental health integration. They recognized that a number of their patients needed mental health care, but that they were ill-equipped to deal with these problems and there were too few specialists for routine referral. Moreover, specialists were often far from patients’ homes, and seeking services resulted in substantial travel expenses and isolation from family and friends. The primary care physicians realized that they needed training in the management of mental disorders. They also requested better coordination with psychiatrists, nurses, psychologists and social workers, to provide optimal support to patients and families.</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The integration of mental health into primary care  was driven by practical, theoretical and human rights considerations.</a:t>
            </a:r>
          </a:p>
        </p:txBody>
      </p:sp>
      <p:pic>
        <p:nvPicPr>
          <p:cNvPr id="8" name="Picture 8">
            <a:extLst>
              <a:ext uri="{FF2B5EF4-FFF2-40B4-BE49-F238E27FC236}">
                <a16:creationId xmlns:a16="http://schemas.microsoft.com/office/drawing/2014/main" id="{7DAD65B2-692A-C840-ACDF-34ADDCE32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475" y="1341058"/>
            <a:ext cx="3435350" cy="3694053"/>
          </a:xfrm>
          <a:prstGeom prst="rect">
            <a:avLst/>
          </a:prstGeom>
        </p:spPr>
      </p:pic>
      <p:sp>
        <p:nvSpPr>
          <p:cNvPr id="2" name="TextBox 1">
            <a:extLst>
              <a:ext uri="{FF2B5EF4-FFF2-40B4-BE49-F238E27FC236}">
                <a16:creationId xmlns:a16="http://schemas.microsoft.com/office/drawing/2014/main" id="{56794151-CEB5-974D-ACC8-A63BC90B819A}"/>
              </a:ext>
            </a:extLst>
          </p:cNvPr>
          <p:cNvSpPr txBox="1"/>
          <p:nvPr/>
        </p:nvSpPr>
        <p:spPr>
          <a:xfrm>
            <a:off x="5181600" y="2514600"/>
            <a:ext cx="1828800" cy="1828800"/>
          </a:xfrm>
          <a:prstGeom prst="rect">
            <a:avLst/>
          </a:prstGeom>
          <a:noFill/>
        </p:spPr>
        <p:txBody>
          <a:bodyPr wrap="square" rtlCol="0">
            <a:spAutoFit/>
          </a:bodyPr>
          <a:lstStyle/>
          <a:p>
            <a:pPr algn="l"/>
            <a:endParaRPr lang="en-US" dirty="0"/>
          </a:p>
        </p:txBody>
      </p:sp>
      <p:sp>
        <p:nvSpPr>
          <p:cNvPr id="3" name="TextBox 2">
            <a:extLst>
              <a:ext uri="{FF2B5EF4-FFF2-40B4-BE49-F238E27FC236}">
                <a16:creationId xmlns:a16="http://schemas.microsoft.com/office/drawing/2014/main" id="{5F4415C0-FDB5-8D4A-B838-C79BD9912FDE}"/>
              </a:ext>
            </a:extLst>
          </p:cNvPr>
          <p:cNvSpPr txBox="1"/>
          <p:nvPr/>
        </p:nvSpPr>
        <p:spPr>
          <a:xfrm>
            <a:off x="5181600" y="2514600"/>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2308399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315240FD-DFDB-E449-97DE-316B9BEAA037}"/>
              </a:ext>
            </a:extLst>
          </p:cNvPr>
          <p:cNvPicPr>
            <a:picLocks noChangeAspect="1"/>
          </p:cNvPicPr>
          <p:nvPr/>
        </p:nvPicPr>
        <p:blipFill rotWithShape="1">
          <a:blip r:embed="rId4">
            <a:extLst>
              <a:ext uri="{28A0092B-C50C-407E-A947-70E740481C1C}">
                <a14:useLocalDpi xmlns:a14="http://schemas.microsoft.com/office/drawing/2010/main" val="0"/>
              </a:ext>
            </a:extLst>
          </a:blip>
          <a:srcRect t="13758" b="3317"/>
          <a:stretch/>
        </p:blipFill>
        <p:spPr>
          <a:xfrm>
            <a:off x="-197581" y="10"/>
            <a:ext cx="12389581" cy="6857990"/>
          </a:xfrm>
          <a:prstGeom prst="rect">
            <a:avLst/>
          </a:prstGeom>
        </p:spPr>
      </p:pic>
      <p:pic>
        <p:nvPicPr>
          <p:cNvPr id="14" name="Picture 13">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
        <p:nvSpPr>
          <p:cNvPr id="5" name="TextBox 4">
            <a:extLst>
              <a:ext uri="{FF2B5EF4-FFF2-40B4-BE49-F238E27FC236}">
                <a16:creationId xmlns:a16="http://schemas.microsoft.com/office/drawing/2014/main" id="{BD691590-9117-9346-A97F-50C076B5EE79}"/>
              </a:ext>
            </a:extLst>
          </p:cNvPr>
          <p:cNvSpPr txBox="1"/>
          <p:nvPr/>
        </p:nvSpPr>
        <p:spPr>
          <a:xfrm>
            <a:off x="3047270" y="1722300"/>
            <a:ext cx="6094540" cy="3139321"/>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494386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7C8599B-5F1B-114F-B6CB-EFAEAE78BAD8}"/>
              </a:ext>
            </a:extLst>
          </p:cNvPr>
          <p:cNvPicPr>
            <a:picLocks noChangeAspect="1"/>
          </p:cNvPicPr>
          <p:nvPr/>
        </p:nvPicPr>
        <p:blipFill rotWithShape="1">
          <a:blip r:embed="rId2">
            <a:extLst>
              <a:ext uri="{28A0092B-C50C-407E-A947-70E740481C1C}">
                <a14:useLocalDpi xmlns:a14="http://schemas.microsoft.com/office/drawing/2010/main" val="0"/>
              </a:ext>
            </a:extLst>
          </a:blip>
          <a:srcRect t="14403" r="3" b="11410"/>
          <a:stretch/>
        </p:blipFill>
        <p:spPr>
          <a:xfrm>
            <a:off x="5267799" y="-114288"/>
            <a:ext cx="6924201" cy="3428988"/>
          </a:xfrm>
          <a:prstGeom prst="rect">
            <a:avLst/>
          </a:prstGeom>
        </p:spPr>
      </p:pic>
      <p:pic>
        <p:nvPicPr>
          <p:cNvPr id="8" name="Picture 8">
            <a:extLst>
              <a:ext uri="{FF2B5EF4-FFF2-40B4-BE49-F238E27FC236}">
                <a16:creationId xmlns:a16="http://schemas.microsoft.com/office/drawing/2014/main" id="{6167E507-A127-1F42-9D89-5A6CD02CD937}"/>
              </a:ext>
            </a:extLst>
          </p:cNvPr>
          <p:cNvPicPr>
            <a:picLocks noChangeAspect="1"/>
          </p:cNvPicPr>
          <p:nvPr/>
        </p:nvPicPr>
        <p:blipFill rotWithShape="1">
          <a:blip r:embed="rId3">
            <a:extLst>
              <a:ext uri="{28A0092B-C50C-407E-A947-70E740481C1C}">
                <a14:useLocalDpi xmlns:a14="http://schemas.microsoft.com/office/drawing/2010/main" val="0"/>
              </a:ext>
            </a:extLst>
          </a:blip>
          <a:srcRect l="2064" r="-1" b="-1"/>
          <a:stretch/>
        </p:blipFill>
        <p:spPr>
          <a:xfrm>
            <a:off x="6645" y="3429000"/>
            <a:ext cx="6924201" cy="3428998"/>
          </a:xfrm>
          <a:prstGeom prst="rect">
            <a:avLst/>
          </a:prstGeom>
        </p:spPr>
      </p:pic>
      <p:sp>
        <p:nvSpPr>
          <p:cNvPr id="7" name="TextBox 6">
            <a:extLst>
              <a:ext uri="{FF2B5EF4-FFF2-40B4-BE49-F238E27FC236}">
                <a16:creationId xmlns:a16="http://schemas.microsoft.com/office/drawing/2014/main" id="{4631A04A-3DDF-E44E-88B8-10C0F179D3C2}"/>
              </a:ext>
            </a:extLst>
          </p:cNvPr>
          <p:cNvSpPr txBox="1"/>
          <p:nvPr/>
        </p:nvSpPr>
        <p:spPr>
          <a:xfrm>
            <a:off x="-268522" y="999067"/>
            <a:ext cx="2106083" cy="22859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cap="all" dirty="0">
                <a:latin typeface="Angsana New" panose="02020603050405020304" pitchFamily="18" charset="-34"/>
                <a:ea typeface="+mj-ea"/>
                <a:cs typeface="Angsana New" panose="02020603050405020304" pitchFamily="18" charset="-34"/>
              </a:rPr>
              <a:t>Case # 3</a:t>
            </a:r>
          </a:p>
        </p:txBody>
      </p:sp>
    </p:spTree>
    <p:extLst>
      <p:ext uri="{BB962C8B-B14F-4D97-AF65-F5344CB8AC3E}">
        <p14:creationId xmlns:p14="http://schemas.microsoft.com/office/powerpoint/2010/main" val="282679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EED7F4F-8008-4F46-A3F9-F0DB1BCFA866.MOV">
            <a:hlinkClick r:id="" action="ppaction://media"/>
            <a:extLst>
              <a:ext uri="{FF2B5EF4-FFF2-40B4-BE49-F238E27FC236}">
                <a16:creationId xmlns:a16="http://schemas.microsoft.com/office/drawing/2014/main" id="{D1DD2D12-0587-9C48-9270-31FFF9656C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184" y="132692"/>
            <a:ext cx="11590337" cy="6725307"/>
          </a:xfrm>
          <a:prstGeom prst="rect">
            <a:avLst/>
          </a:prstGeom>
        </p:spPr>
      </p:pic>
    </p:spTree>
    <p:extLst>
      <p:ext uri="{BB962C8B-B14F-4D97-AF65-F5344CB8AC3E}">
        <p14:creationId xmlns:p14="http://schemas.microsoft.com/office/powerpoint/2010/main" val="495417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2DE7DF-272A-624C-9B05-BF93BC63F4A9}"/>
              </a:ext>
            </a:extLst>
          </p:cNvPr>
          <p:cNvSpPr txBox="1"/>
          <p:nvPr/>
        </p:nvSpPr>
        <p:spPr>
          <a:xfrm>
            <a:off x="1768875" y="977596"/>
            <a:ext cx="7226957" cy="3970318"/>
          </a:xfrm>
          <a:prstGeom prst="rect">
            <a:avLst/>
          </a:prstGeom>
          <a:noFill/>
        </p:spPr>
        <p:txBody>
          <a:bodyPr wrap="square">
            <a:spAutoFit/>
          </a:bodyPr>
          <a:lstStyle/>
          <a:p>
            <a:r>
              <a:rPr lang="en-US" sz="2800" dirty="0">
                <a:solidFill>
                  <a:srgbClr val="232323"/>
                </a:solidFill>
                <a:latin typeface="Angsana New" panose="02020603050405020304" pitchFamily="18" charset="-34"/>
                <a:cs typeface="Angsana New" panose="02020603050405020304" pitchFamily="18" charset="-34"/>
              </a:rPr>
              <a:t>Illness anxiety disorder is characterized by excessive concern about having or developing a serious, undiagnosed general medical disease .</a:t>
            </a:r>
          </a:p>
          <a:p>
            <a:endParaRPr lang="en-US" sz="2800" u="sng" dirty="0">
              <a:solidFill>
                <a:srgbClr val="232323"/>
              </a:solidFill>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endParaRPr>
          </a:p>
          <a:p>
            <a:r>
              <a:rPr lang="en-US" sz="2800" u="sng" dirty="0">
                <a:solidFill>
                  <a:srgbClr val="232323"/>
                </a:solidFill>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 </a:t>
            </a:r>
            <a:r>
              <a:rPr lang="en-US" sz="2800" u="sng" dirty="0">
                <a:latin typeface="Angsana New" panose="02020603050405020304" pitchFamily="18" charset="-34"/>
                <a:cs typeface="Angsana New" panose="02020603050405020304" pitchFamily="18" charset="-34"/>
                <a:hlinkClick r:id="rId3">
                  <a:extLst>
                    <a:ext uri="{A12FA001-AC4F-418D-AE19-62706E023703}">
                      <ahyp:hlinkClr xmlns:ahyp="http://schemas.microsoft.com/office/drawing/2018/hyperlinkcolor" val="tx"/>
                    </a:ext>
                  </a:extLst>
                </a:hlinkClick>
              </a:rPr>
              <a:t>The patient’s distress comes primarily from an unfounded fear of having a disease rather than physical symptoms, and persists despite appropriate physical examination and laboratory testing that are negative. Physical symptoms are not present, or they are minimal and often represent a misperception of normal bodily sensations. Illness anxiety disorder is usually chronic. </a:t>
            </a:r>
            <a:endParaRPr lang="en-US" sz="28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995150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94B75B8-3DE2-9440-BFDA-19FC44E3A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26" y="1182414"/>
            <a:ext cx="10749788" cy="5448590"/>
          </a:xfrm>
          <a:prstGeom prst="rect">
            <a:avLst/>
          </a:prstGeom>
        </p:spPr>
      </p:pic>
      <p:sp>
        <p:nvSpPr>
          <p:cNvPr id="2" name="Title 1">
            <a:extLst>
              <a:ext uri="{FF2B5EF4-FFF2-40B4-BE49-F238E27FC236}">
                <a16:creationId xmlns:a16="http://schemas.microsoft.com/office/drawing/2014/main" id="{A88D8C2A-839F-8F45-B15C-AE58BAF0F243}"/>
              </a:ext>
            </a:extLst>
          </p:cNvPr>
          <p:cNvSpPr>
            <a:spLocks noGrp="1"/>
          </p:cNvSpPr>
          <p:nvPr>
            <p:ph type="title"/>
          </p:nvPr>
        </p:nvSpPr>
        <p:spPr>
          <a:xfrm>
            <a:off x="592001" y="-265522"/>
            <a:ext cx="10364451" cy="1596177"/>
          </a:xfrm>
        </p:spPr>
        <p:txBody>
          <a:bodyPr>
            <a:normAutofit/>
          </a:bodyPr>
          <a:lstStyle/>
          <a:p>
            <a:r>
              <a:rPr lang="en-US" sz="3200" dirty="0">
                <a:effectLst/>
                <a:latin typeface="Angsana New" panose="02020603050405020304" pitchFamily="18" charset="-34"/>
                <a:ea typeface="Times New Roman" panose="02020603050405020304" pitchFamily="18" charset="0"/>
                <a:cs typeface="Angsana New" panose="02020603050405020304" pitchFamily="18" charset="-34"/>
              </a:rPr>
              <a:t> The diagnostic criteria for illness anxiety disorder </a:t>
            </a:r>
            <a:endParaRPr lang="en-US" sz="32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443365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7E95D2-6661-F544-9395-8A2135D15549}"/>
              </a:ext>
            </a:extLst>
          </p:cNvPr>
          <p:cNvSpPr txBox="1"/>
          <p:nvPr/>
        </p:nvSpPr>
        <p:spPr>
          <a:xfrm>
            <a:off x="1036437" y="735673"/>
            <a:ext cx="9400919" cy="4462760"/>
          </a:xfrm>
          <a:prstGeom prst="rect">
            <a:avLst/>
          </a:prstGeom>
          <a:noFill/>
        </p:spPr>
        <p:txBody>
          <a:bodyPr wrap="square">
            <a:spAutoFit/>
          </a:bodyPr>
          <a:lstStyle/>
          <a:p>
            <a:pPr>
              <a:spcAft>
                <a:spcPts val="0"/>
              </a:spcAft>
            </a:pPr>
            <a:r>
              <a:rPr lang="en-US" sz="3200" b="1" dirty="0">
                <a:effectLst/>
                <a:latin typeface="Angsana New" panose="02020603050405020304" pitchFamily="18" charset="-34"/>
                <a:ea typeface="Times New Roman" panose="02020603050405020304" pitchFamily="18" charset="0"/>
                <a:cs typeface="Angsana New" panose="02020603050405020304" pitchFamily="18" charset="-34"/>
              </a:rPr>
              <a:t>Management</a:t>
            </a: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Patients with possible illness anxiety disorder are evaluated for</a:t>
            </a:r>
          </a:p>
          <a:p>
            <a:pPr marL="342900" lvl="0" indent="-34290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general medical conditions with a medical history, physical examination, and focused laboratory tests. </a:t>
            </a:r>
          </a:p>
          <a:p>
            <a:pPr marL="342900" lvl="0" indent="-34290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The psychiatric history and mental status examination should address the patient’s fears and beliefs about having a serious general medical illness, history of serious illnesses, current and past medical treatments, the quality of the patient’s relationship with current and past primary care clinicians, psychiatric comorbidity, psychosocial functioning, and family history of serious diseases. </a:t>
            </a:r>
          </a:p>
        </p:txBody>
      </p:sp>
    </p:spTree>
    <p:extLst>
      <p:ext uri="{BB962C8B-B14F-4D97-AF65-F5344CB8AC3E}">
        <p14:creationId xmlns:p14="http://schemas.microsoft.com/office/powerpoint/2010/main" val="418396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01C82B-3F9C-3F48-9CBC-F687DF104ADD}"/>
              </a:ext>
            </a:extLst>
          </p:cNvPr>
          <p:cNvSpPr txBox="1"/>
          <p:nvPr/>
        </p:nvSpPr>
        <p:spPr>
          <a:xfrm>
            <a:off x="2890344" y="634227"/>
            <a:ext cx="10349770" cy="6063198"/>
          </a:xfrm>
          <a:prstGeom prst="rect">
            <a:avLst/>
          </a:prstGeom>
          <a:noFill/>
        </p:spPr>
        <p:txBody>
          <a:bodyPr wrap="square">
            <a:spAutoFit/>
          </a:bodyPr>
          <a:lstStyle/>
          <a:p>
            <a:r>
              <a:rPr lang="en-US" sz="3200" dirty="0">
                <a:effectLst/>
                <a:latin typeface="Angsana New" panose="02020603050405020304" pitchFamily="18" charset="-34"/>
                <a:ea typeface="Times New Roman" panose="02020603050405020304" pitchFamily="18" charset="0"/>
                <a:cs typeface="Angsana New" panose="02020603050405020304" pitchFamily="18" charset="-34"/>
              </a:rPr>
              <a:t>The differential diagnosis </a:t>
            </a:r>
            <a:endParaRPr lang="ar-SA" sz="3200" dirty="0">
              <a:effectLst/>
              <a:latin typeface="Angsana New" panose="02020603050405020304" pitchFamily="18" charset="-34"/>
              <a:ea typeface="Times New Roman" panose="02020603050405020304" pitchFamily="18" charset="0"/>
              <a:cs typeface="Angsana New" panose="02020603050405020304" pitchFamily="18" charset="-34"/>
            </a:endParaRPr>
          </a:p>
          <a:p>
            <a:endParaRPr lang="ar-SA" sz="3200" dirty="0">
              <a:effectLst/>
              <a:latin typeface="Angsana New" panose="02020603050405020304" pitchFamily="18" charset="-34"/>
              <a:ea typeface="Times New Roman" panose="02020603050405020304" pitchFamily="18" charset="0"/>
              <a:cs typeface="Angsana New" panose="02020603050405020304" pitchFamily="18" charset="-34"/>
            </a:endParaRPr>
          </a:p>
          <a:p>
            <a:pPr marL="514350" indent="-514350">
              <a:buFont typeface="+mj-lt"/>
              <a:buAutoNum type="alphaUcPeriod"/>
            </a:pPr>
            <a:r>
              <a:rPr lang="en-US" sz="3600" dirty="0">
                <a:effectLst/>
                <a:latin typeface="Angsana New" panose="02020603050405020304" pitchFamily="18" charset="-34"/>
                <a:ea typeface="Times New Roman" panose="02020603050405020304" pitchFamily="18" charset="0"/>
                <a:cs typeface="Angsana New" panose="02020603050405020304" pitchFamily="18" charset="-34"/>
              </a:rPr>
              <a:t>general medical disorders </a:t>
            </a:r>
            <a:r>
              <a:rPr lang="ar-SA" sz="3600" dirty="0">
                <a:effectLst/>
                <a:latin typeface="Angsana New" panose="02020603050405020304" pitchFamily="18" charset="-34"/>
                <a:ea typeface="Times New Roman" panose="02020603050405020304" pitchFamily="18" charset="0"/>
                <a:cs typeface="Angsana New" panose="02020603050405020304" pitchFamily="18" charset="-34"/>
              </a:rPr>
              <a:t>.</a:t>
            </a:r>
          </a:p>
          <a:p>
            <a:pPr marL="514350" indent="-514350">
              <a:buFont typeface="+mj-lt"/>
              <a:buAutoNum type="alphaUcPeriod"/>
            </a:pPr>
            <a:r>
              <a:rPr lang="en-US" sz="3600" dirty="0">
                <a:effectLst/>
                <a:latin typeface="Angsana New" panose="02020603050405020304" pitchFamily="18" charset="-34"/>
                <a:ea typeface="Times New Roman" panose="02020603050405020304" pitchFamily="18" charset="0"/>
                <a:cs typeface="Angsana New" panose="02020603050405020304" pitchFamily="18" charset="-34"/>
              </a:rPr>
              <a:t>psychiatric disorders:</a:t>
            </a:r>
            <a:r>
              <a:rPr lang="ar-SA" sz="3600" dirty="0">
                <a:effectLst/>
                <a:latin typeface="Angsana New" panose="02020603050405020304" pitchFamily="18" charset="-34"/>
                <a:ea typeface="Times New Roman" panose="02020603050405020304" pitchFamily="18" charset="0"/>
                <a:cs typeface="Angsana New" panose="02020603050405020304" pitchFamily="18" charset="-34"/>
              </a:rPr>
              <a:t>        </a:t>
            </a:r>
            <a:endParaRPr lang="en-US" sz="3600" dirty="0">
              <a:effectLst/>
              <a:latin typeface="Angsana New" panose="02020603050405020304" pitchFamily="18" charset="-34"/>
              <a:ea typeface="Times New Roman" panose="02020603050405020304" pitchFamily="18" charset="0"/>
              <a:cs typeface="Angsana New" panose="02020603050405020304" pitchFamily="18" charset="-34"/>
            </a:endParaRP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adjustment disorders.</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somatic symptom disorder.</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generalized anxiety disorder.</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obsessive-compulsive disorder.</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specific phobia, panic disorder.</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body dysmorphic disorder</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psychotic disorders.</a:t>
            </a:r>
          </a:p>
          <a:p>
            <a:pPr marL="514350" lvl="0" indent="-514350">
              <a:buFont typeface="+mj-lt"/>
              <a:buAutoNum type="arabicPeriod"/>
            </a:pPr>
            <a:r>
              <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depressive disorders.  </a:t>
            </a:r>
            <a:r>
              <a:rPr lang="ar-SA"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rPr>
              <a:t>    </a:t>
            </a:r>
            <a:endParaRPr lang="en-US" sz="2800" dirty="0">
              <a:solidFill>
                <a:srgbClr val="FF0000"/>
              </a:solidFill>
              <a:effectLst/>
              <a:latin typeface="Angsana New" panose="02020603050405020304" pitchFamily="18" charset="-34"/>
              <a:ea typeface="Times New Roman" panose="02020603050405020304" pitchFamily="18" charset="0"/>
              <a:cs typeface="Angsana New" panose="02020603050405020304" pitchFamily="18" charset="-34"/>
            </a:endParaRPr>
          </a:p>
          <a:p>
            <a:pPr lvl="0"/>
            <a:endParaRPr lang="en-US" sz="2800" dirty="0">
              <a:effectLst/>
              <a:latin typeface="Angsana New" panose="02020603050405020304" pitchFamily="18" charset="-34"/>
              <a:ea typeface="Times New Roman" panose="02020603050405020304" pitchFamily="18" charset="0"/>
              <a:cs typeface="Angsana New" panose="02020603050405020304" pitchFamily="18" charset="-34"/>
            </a:endParaRPr>
          </a:p>
        </p:txBody>
      </p:sp>
    </p:spTree>
    <p:extLst>
      <p:ext uri="{BB962C8B-B14F-4D97-AF65-F5344CB8AC3E}">
        <p14:creationId xmlns:p14="http://schemas.microsoft.com/office/powerpoint/2010/main" val="37879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7AAE1-4520-804A-8806-9195B5A5913B}"/>
              </a:ext>
            </a:extLst>
          </p:cNvPr>
          <p:cNvSpPr txBox="1"/>
          <p:nvPr/>
        </p:nvSpPr>
        <p:spPr>
          <a:xfrm>
            <a:off x="757374" y="77337"/>
            <a:ext cx="10400894" cy="6555641"/>
          </a:xfrm>
          <a:prstGeom prst="rect">
            <a:avLst/>
          </a:prstGeom>
          <a:noFill/>
        </p:spPr>
        <p:txBody>
          <a:bodyPr wrap="square">
            <a:spAutoFit/>
          </a:bodyPr>
          <a:lstStyle/>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General principles</a:t>
            </a:r>
            <a:endParaRPr lang="ar-SA" sz="2800" dirty="0">
              <a:effectLst/>
              <a:latin typeface="Angsana New" panose="02020603050405020304" pitchFamily="18" charset="-34"/>
              <a:ea typeface="Times New Roman" panose="02020603050405020304" pitchFamily="18" charset="0"/>
              <a:cs typeface="Angsana New" panose="02020603050405020304" pitchFamily="18" charset="-34"/>
            </a:endParaRP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Schedule regular visits.</a:t>
            </a:r>
          </a:p>
          <a:p>
            <a:pPr marL="514350" indent="-514350">
              <a:spcAft>
                <a:spcPts val="0"/>
              </a:spcAft>
              <a:buFont typeface="Wingdings" pitchFamily="2" charset="2"/>
              <a:buChar char="q"/>
            </a:pPr>
            <a:r>
              <a:rPr lang="ar-SA" sz="2800" dirty="0">
                <a:effectLst/>
                <a:latin typeface="Angsana New" panose="02020603050405020304" pitchFamily="18" charset="-34"/>
                <a:ea typeface="Times New Roman" panose="02020603050405020304" pitchFamily="18" charset="0"/>
                <a:cs typeface="Angsana New" panose="02020603050405020304" pitchFamily="18" charset="-34"/>
              </a:rPr>
              <a:t>                </a:t>
            </a: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Attempt to establish a collaborative therapeutic alliance with the patient</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Acknowledge </a:t>
            </a:r>
            <a:r>
              <a:rPr lang="ar-SA" sz="2800" dirty="0">
                <a:effectLst/>
                <a:latin typeface="Angsana New" panose="02020603050405020304" pitchFamily="18" charset="-34"/>
                <a:ea typeface="Times New Roman" panose="02020603050405020304" pitchFamily="18" charset="0"/>
                <a:cs typeface="Angsana New" panose="02020603050405020304" pitchFamily="18" charset="-34"/>
              </a:rPr>
              <a:t> </a:t>
            </a: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health fears</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Communicate and coordinate care with other clinicians</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Evaluate for and treat diagnosable general medical disease</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Limit diagnostic tests and referrals to specialists</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Reassure patients that serious medical diseases have been ruled out</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Assess for and treat </a:t>
            </a:r>
            <a:r>
              <a:rPr lang="en-US" sz="2800" dirty="0" err="1">
                <a:effectLst/>
                <a:latin typeface="Angsana New" panose="02020603050405020304" pitchFamily="18" charset="-34"/>
                <a:ea typeface="Times New Roman" panose="02020603050405020304" pitchFamily="18" charset="0"/>
                <a:cs typeface="Angsana New" panose="02020603050405020304" pitchFamily="18" charset="-34"/>
              </a:rPr>
              <a:t>comorbid</a:t>
            </a: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psychiatric disorders (eg, anxiety disorders, depressive disorders, and substance use disorders)</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Educate patients about coping with health anxiety</a:t>
            </a:r>
          </a:p>
          <a:p>
            <a:pPr marL="514350" indent="-514350">
              <a:spcAft>
                <a:spcPts val="0"/>
              </a:spcAft>
              <a:buFont typeface="Wingdings" pitchFamily="2" charset="2"/>
              <a:buChar char="q"/>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Explicitly make functional improvement the goal of treatment</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t>
            </a:r>
          </a:p>
        </p:txBody>
      </p:sp>
    </p:spTree>
    <p:extLst>
      <p:ext uri="{BB962C8B-B14F-4D97-AF65-F5344CB8AC3E}">
        <p14:creationId xmlns:p14="http://schemas.microsoft.com/office/powerpoint/2010/main" val="279834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A7720D7-A98B-8B43-A769-44D2B3842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828" y="406024"/>
            <a:ext cx="8919195" cy="5504949"/>
          </a:xfrm>
          <a:prstGeom prst="rect">
            <a:avLst/>
          </a:prstGeom>
        </p:spPr>
      </p:pic>
    </p:spTree>
    <p:extLst>
      <p:ext uri="{BB962C8B-B14F-4D97-AF65-F5344CB8AC3E}">
        <p14:creationId xmlns:p14="http://schemas.microsoft.com/office/powerpoint/2010/main" val="112770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7E55-8CEF-7549-AA00-870525BB4889}"/>
              </a:ext>
            </a:extLst>
          </p:cNvPr>
          <p:cNvSpPr>
            <a:spLocks noGrp="1"/>
          </p:cNvSpPr>
          <p:nvPr>
            <p:ph type="title" idx="4294967295"/>
          </p:nvPr>
        </p:nvSpPr>
        <p:spPr>
          <a:xfrm>
            <a:off x="914400" y="788277"/>
            <a:ext cx="10363200" cy="4466896"/>
          </a:xfrm>
        </p:spPr>
        <p:txBody>
          <a:bodyPr>
            <a:normAutofit/>
          </a:bodyPr>
          <a:lstStyle/>
          <a:p>
            <a:pPr algn="l"/>
            <a:r>
              <a:rPr lang="en-US" sz="4400" b="1" dirty="0">
                <a:latin typeface="Angsana New" panose="02020603050405020304" pitchFamily="18" charset="-34"/>
                <a:cs typeface="Angsana New" panose="02020603050405020304" pitchFamily="18" charset="-34"/>
              </a:rPr>
              <a:t>Referral</a:t>
            </a:r>
            <a:r>
              <a:rPr lang="en-US" dirty="0">
                <a:latin typeface="Angsana New" panose="02020603050405020304" pitchFamily="18" charset="-34"/>
                <a:cs typeface="Angsana New" panose="02020603050405020304" pitchFamily="18" charset="-34"/>
              </a:rPr>
              <a:t> .  :</a:t>
            </a:r>
            <a:r>
              <a:rPr lang="en-US" sz="3200" dirty="0">
                <a:effectLst/>
                <a:highlight>
                  <a:srgbClr val="FFFF00"/>
                </a:highlight>
                <a:latin typeface="Angsana New" panose="02020603050405020304" pitchFamily="18" charset="-34"/>
                <a:ea typeface="Times New Roman" panose="02020603050405020304" pitchFamily="18" charset="0"/>
                <a:cs typeface="Angsana New" panose="02020603050405020304" pitchFamily="18" charset="-34"/>
              </a:rPr>
              <a:t>referral to a psychiatrist or other primary mental health clinician for a consultation.</a:t>
            </a:r>
            <a:endParaRPr lang="en-US" sz="32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919001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88268-1929-144C-8394-440EC090CBC6}"/>
              </a:ext>
            </a:extLst>
          </p:cNvPr>
          <p:cNvSpPr>
            <a:spLocks noGrp="1"/>
          </p:cNvSpPr>
          <p:nvPr>
            <p:ph type="title" idx="4294967295"/>
          </p:nvPr>
        </p:nvSpPr>
        <p:spPr>
          <a:xfrm>
            <a:off x="0" y="17463"/>
            <a:ext cx="6985000" cy="1384300"/>
          </a:xfrm>
        </p:spPr>
        <p:txBody>
          <a:bodyPr>
            <a:normAutofit/>
          </a:bodyPr>
          <a:lstStyle/>
          <a:p>
            <a:r>
              <a:rPr lang="en-US"/>
              <a:t>Why Integration in Kuwait?</a:t>
            </a:r>
          </a:p>
        </p:txBody>
      </p:sp>
      <p:sp>
        <p:nvSpPr>
          <p:cNvPr id="5" name="Content Placeholder 4">
            <a:extLst>
              <a:ext uri="{FF2B5EF4-FFF2-40B4-BE49-F238E27FC236}">
                <a16:creationId xmlns:a16="http://schemas.microsoft.com/office/drawing/2014/main" id="{148F0525-921F-E84D-B16A-9ADAAE80A5C0}"/>
              </a:ext>
            </a:extLst>
          </p:cNvPr>
          <p:cNvSpPr>
            <a:spLocks noGrp="1"/>
          </p:cNvSpPr>
          <p:nvPr>
            <p:ph idx="4294967295"/>
          </p:nvPr>
        </p:nvSpPr>
        <p:spPr>
          <a:xfrm>
            <a:off x="3276600" y="2133600"/>
            <a:ext cx="8915400" cy="3778250"/>
          </a:xfrm>
        </p:spPr>
        <p:txBody>
          <a:bodyPr/>
          <a:lstStyle/>
          <a:p>
            <a:endParaRPr lang="en-US" dirty="0"/>
          </a:p>
          <a:p>
            <a:endParaRPr lang="en-US" dirty="0"/>
          </a:p>
          <a:p>
            <a:endParaRPr lang="en-US" dirty="0"/>
          </a:p>
          <a:p>
            <a:endParaRPr lang="en-US" dirty="0"/>
          </a:p>
        </p:txBody>
      </p:sp>
      <p:pic>
        <p:nvPicPr>
          <p:cNvPr id="2" name="Content Placeholder 5" descr="Image.jpg">
            <a:extLst>
              <a:ext uri="{FF2B5EF4-FFF2-40B4-BE49-F238E27FC236}">
                <a16:creationId xmlns:a16="http://schemas.microsoft.com/office/drawing/2014/main" id="{9D637211-7C80-CE48-9733-5672C4CADD01}"/>
              </a:ext>
            </a:extLst>
          </p:cNvPr>
          <p:cNvPicPr>
            <a:picLocks noChangeAspect="1"/>
          </p:cNvPicPr>
          <p:nvPr/>
        </p:nvPicPr>
        <p:blipFill rotWithShape="1">
          <a:blip r:embed="rId2"/>
          <a:srcRect l="-36627" r="-36627"/>
          <a:stretch/>
        </p:blipFill>
        <p:spPr>
          <a:xfrm>
            <a:off x="7042150" y="521229"/>
            <a:ext cx="4904316" cy="5815541"/>
          </a:xfrm>
          <a:prstGeom prst="rect">
            <a:avLst/>
          </a:prstGeom>
        </p:spPr>
      </p:pic>
      <p:pic>
        <p:nvPicPr>
          <p:cNvPr id="3" name="Picture 5">
            <a:extLst>
              <a:ext uri="{FF2B5EF4-FFF2-40B4-BE49-F238E27FC236}">
                <a16:creationId xmlns:a16="http://schemas.microsoft.com/office/drawing/2014/main" id="{CE7C20B5-C24D-FA4D-9AD5-1F644E7B8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275" y="1309611"/>
            <a:ext cx="3987800" cy="5199139"/>
          </a:xfrm>
          <a:prstGeom prst="rect">
            <a:avLst/>
          </a:prstGeom>
        </p:spPr>
      </p:pic>
    </p:spTree>
    <p:extLst>
      <p:ext uri="{BB962C8B-B14F-4D97-AF65-F5344CB8AC3E}">
        <p14:creationId xmlns:p14="http://schemas.microsoft.com/office/powerpoint/2010/main" val="1263792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DFA76-F46D-1B40-86E3-07DF50209336}"/>
              </a:ext>
            </a:extLst>
          </p:cNvPr>
          <p:cNvSpPr txBox="1"/>
          <p:nvPr/>
        </p:nvSpPr>
        <p:spPr>
          <a:xfrm>
            <a:off x="1474369" y="988451"/>
            <a:ext cx="9503102" cy="5509200"/>
          </a:xfrm>
          <a:prstGeom prst="rect">
            <a:avLst/>
          </a:prstGeom>
          <a:noFill/>
        </p:spPr>
        <p:txBody>
          <a:bodyPr wrap="square">
            <a:spAutoFit/>
          </a:bodyPr>
          <a:lstStyle/>
          <a:p>
            <a:r>
              <a:rPr lang="en-US" sz="4400" b="1" dirty="0">
                <a:latin typeface="Angsana New" panose="02020603050405020304" pitchFamily="18" charset="-34"/>
                <a:ea typeface="Times New Roman" panose="02020603050405020304" pitchFamily="18" charset="0"/>
                <a:cs typeface="Angsana New" panose="02020603050405020304" pitchFamily="18" charset="-34"/>
              </a:rPr>
              <a:t>Treatment</a:t>
            </a:r>
          </a:p>
          <a:p>
            <a:r>
              <a:rPr lang="en-US" sz="2800" dirty="0">
                <a:latin typeface="Angsana New" panose="02020603050405020304" pitchFamily="18" charset="-34"/>
                <a:ea typeface="Times New Roman" panose="02020603050405020304" pitchFamily="18" charset="0"/>
                <a:cs typeface="Angsana New" panose="02020603050405020304" pitchFamily="18" charset="-34"/>
              </a:rPr>
              <a:t> </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a:t>
            </a:r>
            <a:r>
              <a:rPr lang="en-US" sz="2800" b="1" u="sng" dirty="0">
                <a:latin typeface="Angsana New" panose="02020603050405020304" pitchFamily="18" charset="-34"/>
                <a:ea typeface="Times New Roman" panose="02020603050405020304" pitchFamily="18" charset="0"/>
                <a:cs typeface="Angsana New" panose="02020603050405020304" pitchFamily="18" charset="-34"/>
              </a:rPr>
              <a:t>First line :   </a:t>
            </a:r>
            <a:r>
              <a:rPr lang="en-US" sz="2800" dirty="0">
                <a:latin typeface="Angsana New" panose="02020603050405020304" pitchFamily="18" charset="-34"/>
                <a:ea typeface="Times New Roman" panose="02020603050405020304" pitchFamily="18" charset="0"/>
                <a:cs typeface="Angsana New" panose="02020603050405020304" pitchFamily="18" charset="-34"/>
              </a:rPr>
              <a:t> Cognitive-behavioral therapy</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a:t>
            </a:r>
          </a:p>
          <a:p>
            <a:pPr marL="0" indent="0">
              <a:buNone/>
            </a:pPr>
            <a:r>
              <a:rPr lang="en-US" sz="2800" b="1" u="sng" dirty="0">
                <a:latin typeface="Angsana New" panose="02020603050405020304" pitchFamily="18" charset="-34"/>
                <a:ea typeface="Times New Roman" panose="02020603050405020304" pitchFamily="18" charset="0"/>
                <a:cs typeface="Angsana New" panose="02020603050405020304" pitchFamily="18" charset="-34"/>
              </a:rPr>
              <a:t>●Second line </a:t>
            </a:r>
            <a:r>
              <a:rPr lang="en-US" sz="2800" dirty="0">
                <a:latin typeface="Angsana New" panose="02020603050405020304" pitchFamily="18" charset="-34"/>
                <a:ea typeface="Times New Roman" panose="02020603050405020304" pitchFamily="18" charset="0"/>
                <a:cs typeface="Angsana New" panose="02020603050405020304" pitchFamily="18" charset="-34"/>
              </a:rPr>
              <a:t>:different psychotherapy: </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1).  Mindfulness based cognitive therapy </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2).  Acceptance and commitment therapy.</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3).  Problem solving therapy </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4 )  Relaxation training.</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5) Behavioral stress management</a:t>
            </a:r>
          </a:p>
          <a:p>
            <a:pPr marL="0" indent="0">
              <a:buNone/>
            </a:pPr>
            <a:r>
              <a:rPr lang="en-US" sz="2800" dirty="0">
                <a:latin typeface="Angsana New" panose="02020603050405020304" pitchFamily="18" charset="-34"/>
                <a:ea typeface="Times New Roman" panose="02020603050405020304" pitchFamily="18" charset="0"/>
                <a:cs typeface="Angsana New" panose="02020603050405020304" pitchFamily="18" charset="-34"/>
              </a:rPr>
              <a:t> </a:t>
            </a:r>
          </a:p>
          <a:p>
            <a:pPr marL="0" indent="0">
              <a:buNone/>
            </a:pPr>
            <a:r>
              <a:rPr lang="en-US" sz="2800" b="1" u="sng" dirty="0">
                <a:latin typeface="Angsana New" panose="02020603050405020304" pitchFamily="18" charset="-34"/>
                <a:ea typeface="Times New Roman" panose="02020603050405020304" pitchFamily="18" charset="0"/>
                <a:cs typeface="Angsana New" panose="02020603050405020304" pitchFamily="18" charset="-34"/>
              </a:rPr>
              <a:t>●Third line</a:t>
            </a:r>
            <a:r>
              <a:rPr lang="en-US" sz="2800" dirty="0">
                <a:latin typeface="Angsana New" panose="02020603050405020304" pitchFamily="18" charset="-34"/>
                <a:ea typeface="Times New Roman" panose="02020603050405020304" pitchFamily="18" charset="0"/>
                <a:cs typeface="Angsana New" panose="02020603050405020304" pitchFamily="18" charset="-34"/>
              </a:rPr>
              <a:t> : Antidepressant medication: SSRI : </a:t>
            </a:r>
            <a:r>
              <a:rPr lang="en-US" sz="2800" dirty="0" err="1">
                <a:latin typeface="Angsana New" panose="02020603050405020304" pitchFamily="18" charset="-34"/>
                <a:ea typeface="Times New Roman" panose="02020603050405020304" pitchFamily="18" charset="0"/>
                <a:cs typeface="Angsana New" panose="02020603050405020304" pitchFamily="18" charset="-34"/>
              </a:rPr>
              <a:t>paroxetine</a:t>
            </a:r>
            <a:r>
              <a:rPr lang="en-US" sz="2800" dirty="0">
                <a:latin typeface="Angsana New" panose="02020603050405020304" pitchFamily="18" charset="-34"/>
                <a:ea typeface="Times New Roman" panose="02020603050405020304" pitchFamily="18" charset="0"/>
                <a:cs typeface="Angsana New" panose="02020603050405020304" pitchFamily="18" charset="-34"/>
              </a:rPr>
              <a:t> &amp; fluoxetine</a:t>
            </a:r>
          </a:p>
        </p:txBody>
      </p:sp>
    </p:spTree>
    <p:extLst>
      <p:ext uri="{BB962C8B-B14F-4D97-AF65-F5344CB8AC3E}">
        <p14:creationId xmlns:p14="http://schemas.microsoft.com/office/powerpoint/2010/main" val="4242972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3" name="Freeform: Shape 6">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8">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145F3ACE-2A78-644A-AFB9-6E3E3EF2C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168" y="-12884"/>
            <a:ext cx="7842249" cy="6870883"/>
          </a:xfrm>
          <a:prstGeom prst="rect">
            <a:avLst/>
          </a:prstGeom>
        </p:spPr>
      </p:pic>
    </p:spTree>
    <p:extLst>
      <p:ext uri="{BB962C8B-B14F-4D97-AF65-F5344CB8AC3E}">
        <p14:creationId xmlns:p14="http://schemas.microsoft.com/office/powerpoint/2010/main" val="319032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6FF0E7E-6BB6-EE48-B8EE-A2F682B491B5}"/>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747"/>
          <a:stretch/>
        </p:blipFill>
        <p:spPr>
          <a:xfrm>
            <a:off x="20" y="2754"/>
            <a:ext cx="12191980" cy="6858000"/>
          </a:xfrm>
          <a:prstGeom prst="rect">
            <a:avLst/>
          </a:prstGeom>
        </p:spPr>
      </p:pic>
      <p:sp>
        <p:nvSpPr>
          <p:cNvPr id="8" name="TextBox 7">
            <a:extLst>
              <a:ext uri="{FF2B5EF4-FFF2-40B4-BE49-F238E27FC236}">
                <a16:creationId xmlns:a16="http://schemas.microsoft.com/office/drawing/2014/main" id="{3B190E9A-E1AB-974A-9B4D-7E28A593905B}"/>
              </a:ext>
            </a:extLst>
          </p:cNvPr>
          <p:cNvSpPr txBox="1"/>
          <p:nvPr/>
        </p:nvSpPr>
        <p:spPr>
          <a:xfrm>
            <a:off x="338667" y="240268"/>
            <a:ext cx="6096000" cy="369332"/>
          </a:xfrm>
          <a:prstGeom prst="rect">
            <a:avLst/>
          </a:prstGeom>
          <a:noFill/>
        </p:spPr>
        <p:txBody>
          <a:bodyPr wrap="square">
            <a:spAutoFit/>
          </a:bodyPr>
          <a:lstStyle/>
          <a:p>
            <a:endParaRPr lang="en-US" dirty="0">
              <a:solidFill>
                <a:srgbClr val="FF0000"/>
              </a:solidFill>
            </a:endParaRPr>
          </a:p>
        </p:txBody>
      </p:sp>
      <p:sp>
        <p:nvSpPr>
          <p:cNvPr id="11" name="TextBox 10">
            <a:extLst>
              <a:ext uri="{FF2B5EF4-FFF2-40B4-BE49-F238E27FC236}">
                <a16:creationId xmlns:a16="http://schemas.microsoft.com/office/drawing/2014/main" id="{7B85B67C-9313-B14E-B71E-4C4F970FAAE0}"/>
              </a:ext>
            </a:extLst>
          </p:cNvPr>
          <p:cNvSpPr txBox="1"/>
          <p:nvPr/>
        </p:nvSpPr>
        <p:spPr>
          <a:xfrm>
            <a:off x="1054684" y="0"/>
            <a:ext cx="6284310" cy="6278642"/>
          </a:xfrm>
          <a:prstGeom prst="rect">
            <a:avLst/>
          </a:prstGeom>
          <a:noFill/>
        </p:spPr>
        <p:txBody>
          <a:bodyPr wrap="square">
            <a:spAutoFit/>
          </a:bodyPr>
          <a:lstStyle/>
          <a:p>
            <a:r>
              <a:rPr lang="en-US" sz="4400" dirty="0">
                <a:solidFill>
                  <a:srgbClr val="FF0000"/>
                </a:solidFill>
                <a:latin typeface="Angsana New" panose="02020603050405020304" pitchFamily="18" charset="-34"/>
                <a:ea typeface="Baskerville" panose="02020502070401020303" pitchFamily="18" charset="0"/>
                <a:cs typeface="Angsana New" panose="02020603050405020304" pitchFamily="18" charset="-34"/>
              </a:rPr>
              <a:t>Case # 4</a:t>
            </a:r>
            <a:endParaRPr lang="en-US" sz="4400" dirty="0">
              <a:latin typeface="Angsana New" panose="02020603050405020304" pitchFamily="18" charset="-34"/>
              <a:cs typeface="Angsana New" panose="02020603050405020304" pitchFamily="18" charset="-34"/>
            </a:endParaRPr>
          </a:p>
          <a:p>
            <a:endParaRPr lang="en-US" sz="1800" dirty="0">
              <a:latin typeface="Angsana New" panose="02020603050405020304" pitchFamily="18" charset="-34"/>
              <a:cs typeface="Angsana New" panose="02020603050405020304" pitchFamily="18" charset="-34"/>
            </a:endParaRPr>
          </a:p>
          <a:p>
            <a:r>
              <a:rPr lang="en-US" sz="4400" dirty="0" err="1">
                <a:solidFill>
                  <a:srgbClr val="C00000"/>
                </a:solidFill>
                <a:latin typeface="Angsana New" panose="02020603050405020304" pitchFamily="18" charset="-34"/>
                <a:cs typeface="Angsana New" panose="02020603050405020304" pitchFamily="18" charset="-34"/>
              </a:rPr>
              <a:t>Lyali</a:t>
            </a:r>
            <a:r>
              <a:rPr lang="en-US" sz="4400" dirty="0">
                <a:solidFill>
                  <a:srgbClr val="C00000"/>
                </a:solidFill>
                <a:latin typeface="Angsana New" panose="02020603050405020304" pitchFamily="18" charset="-34"/>
                <a:cs typeface="Angsana New" panose="02020603050405020304" pitchFamily="18" charset="-34"/>
              </a:rPr>
              <a:t> 34 yr.old lady</a:t>
            </a:r>
            <a:br>
              <a:rPr lang="en-US" sz="4400" dirty="0">
                <a:solidFill>
                  <a:srgbClr val="C00000"/>
                </a:solidFill>
                <a:latin typeface="Angsana New" panose="02020603050405020304" pitchFamily="18" charset="-34"/>
                <a:cs typeface="Angsana New" panose="02020603050405020304" pitchFamily="18" charset="-34"/>
              </a:rPr>
            </a:br>
            <a:r>
              <a:rPr lang="en-US" sz="4400" dirty="0">
                <a:solidFill>
                  <a:srgbClr val="C00000"/>
                </a:solidFill>
                <a:latin typeface="Angsana New" panose="02020603050405020304" pitchFamily="18" charset="-34"/>
                <a:cs typeface="Angsana New" panose="02020603050405020304" pitchFamily="18" charset="-34"/>
              </a:rPr>
              <a:t>       2014</a:t>
            </a:r>
          </a:p>
          <a:p>
            <a:endParaRPr lang="en-US" sz="1800" dirty="0">
              <a:solidFill>
                <a:srgbClr val="C00000"/>
              </a:solidFill>
              <a:latin typeface="Angsana New" panose="02020603050405020304" pitchFamily="18" charset="-34"/>
              <a:cs typeface="Angsana New" panose="02020603050405020304" pitchFamily="18" charset="-34"/>
            </a:endParaRPr>
          </a:p>
          <a:p>
            <a:pPr marL="285750" indent="-285750" algn="l">
              <a:buFont typeface="Wingdings" pitchFamily="2" charset="2"/>
              <a:buChar char="q"/>
            </a:pPr>
            <a:r>
              <a:rPr lang="en-US" sz="3600" dirty="0">
                <a:solidFill>
                  <a:srgbClr val="C00000"/>
                </a:solidFill>
                <a:latin typeface="Angsana New" panose="02020603050405020304" pitchFamily="18" charset="-34"/>
                <a:ea typeface="Baskerville" panose="02020502070401020303" pitchFamily="18" charset="0"/>
                <a:cs typeface="Angsana New" panose="02020603050405020304" pitchFamily="18" charset="-34"/>
              </a:rPr>
              <a:t>Frequent clinic visits due to dizziness. Followed by er visits</a:t>
            </a:r>
          </a:p>
          <a:p>
            <a:pPr marL="285750" indent="-285750" algn="l">
              <a:buFont typeface="Wingdings" pitchFamily="2" charset="2"/>
              <a:buChar char="q"/>
            </a:pPr>
            <a:r>
              <a:rPr lang="en-US" sz="3600" dirty="0">
                <a:solidFill>
                  <a:srgbClr val="C00000"/>
                </a:solidFill>
                <a:latin typeface="Angsana New" panose="02020603050405020304" pitchFamily="18" charset="-34"/>
                <a:ea typeface="Baskerville" panose="02020502070401020303" pitchFamily="18" charset="0"/>
                <a:cs typeface="Angsana New" panose="02020603050405020304" pitchFamily="18" charset="-34"/>
              </a:rPr>
              <a:t>Dyspnea &amp; s.o.b.</a:t>
            </a:r>
          </a:p>
          <a:p>
            <a:pPr marL="285750" indent="-285750" algn="l">
              <a:buFont typeface="Wingdings" pitchFamily="2" charset="2"/>
              <a:buChar char="q"/>
            </a:pPr>
            <a:r>
              <a:rPr lang="en-US" sz="3600" dirty="0">
                <a:solidFill>
                  <a:srgbClr val="C00000"/>
                </a:solidFill>
                <a:latin typeface="Angsana New" panose="02020603050405020304" pitchFamily="18" charset="-34"/>
                <a:ea typeface="Baskerville" panose="02020502070401020303" pitchFamily="18" charset="0"/>
                <a:cs typeface="Angsana New" panose="02020603050405020304" pitchFamily="18" charset="-34"/>
              </a:rPr>
              <a:t>Palpitation </a:t>
            </a:r>
          </a:p>
          <a:p>
            <a:pPr marL="285750" indent="-285750" algn="l">
              <a:buFont typeface="Wingdings" pitchFamily="2" charset="2"/>
              <a:buChar char="q"/>
            </a:pPr>
            <a:r>
              <a:rPr lang="en-US" sz="3600" dirty="0">
                <a:solidFill>
                  <a:srgbClr val="C00000"/>
                </a:solidFill>
                <a:latin typeface="Angsana New" panose="02020603050405020304" pitchFamily="18" charset="-34"/>
                <a:ea typeface="Baskerville" panose="02020502070401020303" pitchFamily="18" charset="0"/>
                <a:cs typeface="Angsana New" panose="02020603050405020304" pitchFamily="18" charset="-34"/>
              </a:rPr>
              <a:t>Numbness in one site of the face.</a:t>
            </a:r>
          </a:p>
          <a:p>
            <a:pPr marL="285750" indent="-285750" algn="l">
              <a:buFont typeface="Wingdings" pitchFamily="2" charset="2"/>
              <a:buChar char="q"/>
            </a:pPr>
            <a:r>
              <a:rPr lang="en-US" sz="3600" dirty="0">
                <a:solidFill>
                  <a:srgbClr val="C00000"/>
                </a:solidFill>
                <a:latin typeface="Angsana New" panose="02020603050405020304" pitchFamily="18" charset="-34"/>
                <a:ea typeface="Baskerville" panose="02020502070401020303" pitchFamily="18" charset="0"/>
                <a:cs typeface="Angsana New" panose="02020603050405020304" pitchFamily="18" charset="-34"/>
              </a:rPr>
              <a:t>Heaviness in the tongue </a:t>
            </a:r>
          </a:p>
          <a:p>
            <a:pPr marL="285750" indent="-285750">
              <a:buFont typeface="Wingdings" pitchFamily="2" charset="2"/>
              <a:buChar char="q"/>
            </a:pPr>
            <a:endParaRPr lang="en-US" dirty="0"/>
          </a:p>
        </p:txBody>
      </p:sp>
    </p:spTree>
    <p:extLst>
      <p:ext uri="{BB962C8B-B14F-4D97-AF65-F5344CB8AC3E}">
        <p14:creationId xmlns:p14="http://schemas.microsoft.com/office/powerpoint/2010/main" val="562550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5711F98-9E36-EE4B-A8D8-07245ACDF398}"/>
              </a:ext>
            </a:extLst>
          </p:cNvPr>
          <p:cNvPicPr>
            <a:picLocks noChangeAspect="1"/>
          </p:cNvPicPr>
          <p:nvPr/>
        </p:nvPicPr>
        <p:blipFill rotWithShape="1">
          <a:blip r:embed="rId2">
            <a:extLst>
              <a:ext uri="{28A0092B-C50C-407E-A947-70E740481C1C}">
                <a14:useLocalDpi xmlns:a14="http://schemas.microsoft.com/office/drawing/2010/main" val="0"/>
              </a:ext>
            </a:extLst>
          </a:blip>
          <a:srcRect r="-1" b="6947"/>
          <a:stretch/>
        </p:blipFill>
        <p:spPr>
          <a:xfrm>
            <a:off x="164597" y="10"/>
            <a:ext cx="7370057" cy="6857990"/>
          </a:xfrm>
          <a:prstGeom prst="rect">
            <a:avLst/>
          </a:prstGeom>
        </p:spPr>
      </p:pic>
      <p:sp>
        <p:nvSpPr>
          <p:cNvPr id="7" name="TextBox 6">
            <a:extLst>
              <a:ext uri="{FF2B5EF4-FFF2-40B4-BE49-F238E27FC236}">
                <a16:creationId xmlns:a16="http://schemas.microsoft.com/office/drawing/2014/main" id="{CBCEE79A-87E5-2041-8236-B17167D72434}"/>
              </a:ext>
            </a:extLst>
          </p:cNvPr>
          <p:cNvSpPr txBox="1"/>
          <p:nvPr/>
        </p:nvSpPr>
        <p:spPr>
          <a:xfrm>
            <a:off x="8117418" y="1569958"/>
            <a:ext cx="3630082" cy="3170099"/>
          </a:xfrm>
          <a:prstGeom prst="rect">
            <a:avLst/>
          </a:prstGeom>
          <a:noFill/>
        </p:spPr>
        <p:txBody>
          <a:bodyPr wrap="square">
            <a:spAutoFit/>
          </a:bodyPr>
          <a:lstStyle/>
          <a:p>
            <a:pPr algn="l"/>
            <a:r>
              <a:rPr lang="en-US" sz="2000" b="1" dirty="0">
                <a:latin typeface="Angsana New" panose="02020603050405020304" pitchFamily="18" charset="-34"/>
                <a:ea typeface="Baskerville" panose="02020502070401020303" pitchFamily="18" charset="0"/>
                <a:cs typeface="Angsana New" panose="02020603050405020304" pitchFamily="18" charset="-34"/>
              </a:rPr>
              <a:t>Social  history</a:t>
            </a:r>
          </a:p>
          <a:p>
            <a:pPr marL="285750" indent="-285750" algn="l">
              <a:buFont typeface="Wingdings" pitchFamily="2" charset="2"/>
              <a:buChar char="q"/>
            </a:pPr>
            <a:r>
              <a:rPr lang="en-US" sz="3600" b="1" dirty="0">
                <a:latin typeface="Angsana New" panose="02020603050405020304" pitchFamily="18" charset="-34"/>
                <a:ea typeface="Baskerville" panose="02020502070401020303" pitchFamily="18" charset="0"/>
                <a:cs typeface="Angsana New" panose="02020603050405020304" pitchFamily="18" charset="-34"/>
              </a:rPr>
              <a:t>Divorced, no children</a:t>
            </a:r>
          </a:p>
          <a:p>
            <a:pPr marL="285750" indent="-285750" algn="l">
              <a:buFont typeface="Wingdings" pitchFamily="2" charset="2"/>
              <a:buChar char="q"/>
            </a:pPr>
            <a:r>
              <a:rPr lang="en-US" sz="3600" b="1" dirty="0">
                <a:latin typeface="Angsana New" panose="02020603050405020304" pitchFamily="18" charset="-34"/>
                <a:ea typeface="Baskerville" panose="02020502070401020303" pitchFamily="18" charset="0"/>
                <a:cs typeface="Angsana New" panose="02020603050405020304" pitchFamily="18" charset="-34"/>
              </a:rPr>
              <a:t>Working in M.O.I</a:t>
            </a:r>
          </a:p>
          <a:p>
            <a:pPr marL="285750" indent="-285750" algn="l">
              <a:buFont typeface="Wingdings" pitchFamily="2" charset="2"/>
              <a:buChar char="q"/>
            </a:pPr>
            <a:r>
              <a:rPr lang="en-US" sz="3600" b="1" dirty="0">
                <a:latin typeface="Angsana New" panose="02020603050405020304" pitchFamily="18" charset="-34"/>
                <a:ea typeface="Baskerville" panose="02020502070401020303" pitchFamily="18" charset="0"/>
                <a:cs typeface="Angsana New" panose="02020603050405020304" pitchFamily="18" charset="-34"/>
              </a:rPr>
              <a:t>Smoker , 4-10c/day.</a:t>
            </a:r>
          </a:p>
          <a:p>
            <a:pPr marL="285750" indent="-285750" algn="l">
              <a:buFont typeface="Wingdings" pitchFamily="2" charset="2"/>
              <a:buChar char="q"/>
            </a:pPr>
            <a:r>
              <a:rPr lang="en-US" sz="3600" b="1" dirty="0">
                <a:latin typeface="Angsana New" panose="02020603050405020304" pitchFamily="18" charset="-34"/>
                <a:ea typeface="Baskerville" panose="02020502070401020303" pitchFamily="18" charset="0"/>
                <a:cs typeface="Angsana New" panose="02020603050405020304" pitchFamily="18" charset="-34"/>
              </a:rPr>
              <a:t>Frequent sick leaves.</a:t>
            </a:r>
            <a:endParaRPr lang="en-US" sz="3600" b="1"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140892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0BAF57-EC42-844B-A295-7FA66686289A}"/>
              </a:ext>
            </a:extLst>
          </p:cNvPr>
          <p:cNvSpPr>
            <a:spLocks noGrp="1"/>
          </p:cNvSpPr>
          <p:nvPr>
            <p:ph sz="quarter" idx="13"/>
          </p:nvPr>
        </p:nvSpPr>
        <p:spPr>
          <a:xfrm>
            <a:off x="211589" y="424206"/>
            <a:ext cx="10363826" cy="3424107"/>
          </a:xfrm>
        </p:spPr>
        <p:txBody>
          <a:bodyPr>
            <a:normAutofit/>
          </a:bodyPr>
          <a:lstStyle/>
          <a:p>
            <a:pPr marL="0" indent="0">
              <a:buNone/>
            </a:pPr>
            <a:r>
              <a:rPr lang="en-US" sz="3200" b="1" dirty="0">
                <a:latin typeface="Angsana New" panose="02020603050405020304" pitchFamily="18" charset="-34"/>
                <a:ea typeface="Baskerville" panose="02020502070401020303" pitchFamily="18" charset="0"/>
                <a:cs typeface="Angsana New" panose="02020603050405020304" pitchFamily="18" charset="-34"/>
              </a:rPr>
              <a:t>Past medical history</a:t>
            </a:r>
          </a:p>
        </p:txBody>
      </p:sp>
      <p:sp>
        <p:nvSpPr>
          <p:cNvPr id="3" name="Text Placeholder 2">
            <a:extLst>
              <a:ext uri="{FF2B5EF4-FFF2-40B4-BE49-F238E27FC236}">
                <a16:creationId xmlns:a16="http://schemas.microsoft.com/office/drawing/2014/main" id="{BF0E6E22-5C65-5441-96C9-B68733537B72}"/>
              </a:ext>
            </a:extLst>
          </p:cNvPr>
          <p:cNvSpPr>
            <a:spLocks noGrp="1"/>
          </p:cNvSpPr>
          <p:nvPr>
            <p:ph type="body" sz="half" idx="4294967295"/>
          </p:nvPr>
        </p:nvSpPr>
        <p:spPr>
          <a:xfrm>
            <a:off x="7841943" y="2403614"/>
            <a:ext cx="3935413" cy="3159125"/>
          </a:xfrm>
        </p:spPr>
        <p:txBody>
          <a:bodyPr/>
          <a:lstStyle/>
          <a:p>
            <a:pPr marL="0" indent="0">
              <a:buNone/>
            </a:pPr>
            <a:r>
              <a:rPr lang="en-US" sz="3200" b="1" dirty="0">
                <a:latin typeface="Angsana New" panose="02020603050405020304" pitchFamily="18" charset="-34"/>
                <a:ea typeface="Baskerville" panose="02020502070401020303" pitchFamily="18" charset="0"/>
                <a:cs typeface="Angsana New" panose="02020603050405020304" pitchFamily="18" charset="-34"/>
              </a:rPr>
              <a:t>Present history</a:t>
            </a:r>
          </a:p>
        </p:txBody>
      </p:sp>
      <p:sp>
        <p:nvSpPr>
          <p:cNvPr id="8" name="Text Placeholder 7">
            <a:extLst>
              <a:ext uri="{FF2B5EF4-FFF2-40B4-BE49-F238E27FC236}">
                <a16:creationId xmlns:a16="http://schemas.microsoft.com/office/drawing/2014/main" id="{283242D4-81DE-D243-AA9D-79F7989B17D0}"/>
              </a:ext>
            </a:extLst>
          </p:cNvPr>
          <p:cNvSpPr>
            <a:spLocks noGrp="1"/>
          </p:cNvSpPr>
          <p:nvPr>
            <p:ph type="body" sz="quarter" idx="4294967295"/>
          </p:nvPr>
        </p:nvSpPr>
        <p:spPr>
          <a:xfrm>
            <a:off x="275614" y="1007515"/>
            <a:ext cx="3303588" cy="2847975"/>
          </a:xfrm>
        </p:spPr>
        <p:txBody>
          <a:bodyPr/>
          <a:lstStyle/>
          <a:p>
            <a:pPr marL="285750" indent="-285750" algn="l">
              <a:buFont typeface="Wingdings" pitchFamily="2" charset="2"/>
              <a:buChar char="q"/>
            </a:pPr>
            <a:r>
              <a:rPr lang="en-US" dirty="0">
                <a:latin typeface="Baskerville" panose="02020502070401020303" pitchFamily="18" charset="0"/>
                <a:ea typeface="Baskerville" panose="02020502070401020303" pitchFamily="18" charset="0"/>
              </a:rPr>
              <a:t>No past surgical history.</a:t>
            </a:r>
          </a:p>
          <a:p>
            <a:pPr marL="285750" indent="-285750" algn="l">
              <a:buFont typeface="Wingdings" pitchFamily="2" charset="2"/>
              <a:buChar char="q"/>
            </a:pPr>
            <a:r>
              <a:rPr lang="en-US" dirty="0">
                <a:latin typeface="Baskerville" panose="02020502070401020303" pitchFamily="18" charset="0"/>
                <a:ea typeface="Baskerville" panose="02020502070401020303" pitchFamily="18" charset="0"/>
              </a:rPr>
              <a:t>Been hospitalized twice due to  unwitnessed fits followed by l.o.c. &amp; epilepsy??</a:t>
            </a:r>
          </a:p>
        </p:txBody>
      </p:sp>
      <p:sp>
        <p:nvSpPr>
          <p:cNvPr id="6" name="Text Placeholder 5">
            <a:extLst>
              <a:ext uri="{FF2B5EF4-FFF2-40B4-BE49-F238E27FC236}">
                <a16:creationId xmlns:a16="http://schemas.microsoft.com/office/drawing/2014/main" id="{8FA4585E-6230-A445-BA42-CACCCEEF14B8}"/>
              </a:ext>
            </a:extLst>
          </p:cNvPr>
          <p:cNvSpPr>
            <a:spLocks noGrp="1"/>
          </p:cNvSpPr>
          <p:nvPr>
            <p:ph type="body" sz="half" idx="4294967295"/>
          </p:nvPr>
        </p:nvSpPr>
        <p:spPr>
          <a:xfrm>
            <a:off x="7876179" y="2912753"/>
            <a:ext cx="3305175" cy="1547812"/>
          </a:xfrm>
        </p:spPr>
        <p:txBody>
          <a:bodyPr>
            <a:noAutofit/>
          </a:bodyPr>
          <a:lstStyle/>
          <a:p>
            <a:pPr marL="285750" indent="-285750" algn="l">
              <a:buFont typeface="Wingdings" pitchFamily="2" charset="2"/>
              <a:buChar char="q"/>
            </a:pPr>
            <a:r>
              <a:rPr lang="en-US" dirty="0">
                <a:latin typeface="Angsana New" panose="02020603050405020304" pitchFamily="18" charset="-34"/>
                <a:ea typeface="Baskerville" panose="02020502070401020303" pitchFamily="18" charset="0"/>
                <a:cs typeface="Angsana New" panose="02020603050405020304" pitchFamily="18" charset="-34"/>
              </a:rPr>
              <a:t>Recurrent attacks of dizziness, last hours with normal  balance </a:t>
            </a:r>
          </a:p>
          <a:p>
            <a:pPr marL="285750" indent="-285750" algn="l">
              <a:buFont typeface="Wingdings" pitchFamily="2" charset="2"/>
              <a:buChar char="q"/>
            </a:pPr>
            <a:r>
              <a:rPr lang="en-US" dirty="0">
                <a:latin typeface="Angsana New" panose="02020603050405020304" pitchFamily="18" charset="-34"/>
                <a:ea typeface="Baskerville" panose="02020502070401020303" pitchFamily="18" charset="0"/>
                <a:cs typeface="Angsana New" panose="02020603050405020304" pitchFamily="18" charset="-34"/>
              </a:rPr>
              <a:t>Mild epigastric pain &amp; nausea</a:t>
            </a:r>
          </a:p>
          <a:p>
            <a:pPr marL="285750" indent="-285750" algn="l">
              <a:buFont typeface="Wingdings" pitchFamily="2" charset="2"/>
              <a:buChar char="q"/>
            </a:pPr>
            <a:r>
              <a:rPr lang="en-US" dirty="0">
                <a:latin typeface="Angsana New" panose="02020603050405020304" pitchFamily="18" charset="-34"/>
                <a:ea typeface="Baskerville" panose="02020502070401020303" pitchFamily="18" charset="0"/>
                <a:cs typeface="Angsana New" panose="02020603050405020304" pitchFamily="18" charset="-34"/>
              </a:rPr>
              <a:t>Headache , occipital heaviness in nature.</a:t>
            </a:r>
          </a:p>
          <a:p>
            <a:pPr marL="285750" indent="-285750" algn="l">
              <a:buFont typeface="Wingdings" pitchFamily="2" charset="2"/>
              <a:buChar char="q"/>
            </a:pPr>
            <a:r>
              <a:rPr lang="en-US" dirty="0">
                <a:latin typeface="Angsana New" panose="02020603050405020304" pitchFamily="18" charset="-34"/>
                <a:ea typeface="Baskerville" panose="02020502070401020303" pitchFamily="18" charset="0"/>
                <a:cs typeface="Angsana New" panose="02020603050405020304" pitchFamily="18" charset="-34"/>
              </a:rPr>
              <a:t>Palpitation. ,regular </a:t>
            </a:r>
          </a:p>
          <a:p>
            <a:pPr marL="285750" indent="-285750" algn="l">
              <a:buFont typeface="Wingdings" pitchFamily="2" charset="2"/>
              <a:buChar char="q"/>
            </a:pPr>
            <a:r>
              <a:rPr lang="en-US" dirty="0">
                <a:latin typeface="Angsana New" panose="02020603050405020304" pitchFamily="18" charset="-34"/>
                <a:ea typeface="Baskerville" panose="02020502070401020303" pitchFamily="18" charset="0"/>
                <a:cs typeface="Angsana New" panose="02020603050405020304" pitchFamily="18" charset="-34"/>
              </a:rPr>
              <a:t>Aggravated with lack of sleep or any social stressors .</a:t>
            </a:r>
          </a:p>
        </p:txBody>
      </p:sp>
      <p:sp>
        <p:nvSpPr>
          <p:cNvPr id="10" name="TextBox 9">
            <a:extLst>
              <a:ext uri="{FF2B5EF4-FFF2-40B4-BE49-F238E27FC236}">
                <a16:creationId xmlns:a16="http://schemas.microsoft.com/office/drawing/2014/main" id="{CC8FBC04-579D-A84D-9E3C-E7448B4B0437}"/>
              </a:ext>
            </a:extLst>
          </p:cNvPr>
          <p:cNvSpPr txBox="1"/>
          <p:nvPr/>
        </p:nvSpPr>
        <p:spPr>
          <a:xfrm>
            <a:off x="8379481" y="2136260"/>
            <a:ext cx="2755319" cy="461665"/>
          </a:xfrm>
          <a:prstGeom prst="rect">
            <a:avLst/>
          </a:prstGeom>
          <a:noFill/>
        </p:spPr>
        <p:txBody>
          <a:bodyPr wrap="square">
            <a:spAutoFit/>
          </a:bodyPr>
          <a:lstStyle/>
          <a:p>
            <a:endParaRPr lang="en-US" sz="2400" dirty="0"/>
          </a:p>
        </p:txBody>
      </p:sp>
      <p:pic>
        <p:nvPicPr>
          <p:cNvPr id="4" name="Picture 8">
            <a:extLst>
              <a:ext uri="{FF2B5EF4-FFF2-40B4-BE49-F238E27FC236}">
                <a16:creationId xmlns:a16="http://schemas.microsoft.com/office/drawing/2014/main" id="{3B773ABE-76B4-6045-A390-E3500A2A8F2F}"/>
              </a:ext>
            </a:extLst>
          </p:cNvPr>
          <p:cNvPicPr>
            <a:picLocks noChangeAspect="1"/>
          </p:cNvPicPr>
          <p:nvPr/>
        </p:nvPicPr>
        <p:blipFill rotWithShape="1">
          <a:blip r:embed="rId2">
            <a:extLst>
              <a:ext uri="{28A0092B-C50C-407E-A947-70E740481C1C}">
                <a14:useLocalDpi xmlns:a14="http://schemas.microsoft.com/office/drawing/2010/main" val="0"/>
              </a:ext>
            </a:extLst>
          </a:blip>
          <a:srcRect l="2173" r="19547" b="-2"/>
          <a:stretch/>
        </p:blipFill>
        <p:spPr>
          <a:xfrm>
            <a:off x="2753920" y="3363938"/>
            <a:ext cx="4084348" cy="3346704"/>
          </a:xfrm>
          <a:prstGeom prst="rect">
            <a:avLst/>
          </a:prstGeom>
        </p:spPr>
      </p:pic>
      <p:pic>
        <p:nvPicPr>
          <p:cNvPr id="12" name="Picture 4">
            <a:extLst>
              <a:ext uri="{FF2B5EF4-FFF2-40B4-BE49-F238E27FC236}">
                <a16:creationId xmlns:a16="http://schemas.microsoft.com/office/drawing/2014/main" id="{9D207779-5DB1-7244-A78D-7375943BA3E0}"/>
              </a:ext>
            </a:extLst>
          </p:cNvPr>
          <p:cNvPicPr>
            <a:picLocks noChangeAspect="1"/>
          </p:cNvPicPr>
          <p:nvPr/>
        </p:nvPicPr>
        <p:blipFill rotWithShape="1">
          <a:blip r:embed="rId3">
            <a:extLst>
              <a:ext uri="{28A0092B-C50C-407E-A947-70E740481C1C}">
                <a14:useLocalDpi xmlns:a14="http://schemas.microsoft.com/office/drawing/2010/main" val="0"/>
              </a:ext>
            </a:extLst>
          </a:blip>
          <a:srcRect l="4633" r="18131" b="-2"/>
          <a:stretch/>
        </p:blipFill>
        <p:spPr>
          <a:xfrm>
            <a:off x="6551083" y="-22008"/>
            <a:ext cx="5606913" cy="2383017"/>
          </a:xfrm>
          <a:prstGeom prst="rect">
            <a:avLst/>
          </a:prstGeom>
        </p:spPr>
      </p:pic>
    </p:spTree>
    <p:extLst>
      <p:ext uri="{BB962C8B-B14F-4D97-AF65-F5344CB8AC3E}">
        <p14:creationId xmlns:p14="http://schemas.microsoft.com/office/powerpoint/2010/main" val="1632471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7">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Rectangle 2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11">
            <a:extLst>
              <a:ext uri="{FF2B5EF4-FFF2-40B4-BE49-F238E27FC236}">
                <a16:creationId xmlns:a16="http://schemas.microsoft.com/office/drawing/2014/main" id="{3A71FDF0-2C4A-7048-92B0-01FF5FFC2768}"/>
              </a:ext>
            </a:extLst>
          </p:cNvPr>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19354" r="19356" b="1"/>
          <a:stretch/>
        </p:blipFill>
        <p:spPr>
          <a:xfrm>
            <a:off x="1" y="10"/>
            <a:ext cx="7479157" cy="6857990"/>
          </a:xfrm>
          <a:prstGeom prst="rect">
            <a:avLst/>
          </a:prstGeom>
        </p:spPr>
      </p:pic>
      <p:sp>
        <p:nvSpPr>
          <p:cNvPr id="2" name="Title 1">
            <a:extLst>
              <a:ext uri="{FF2B5EF4-FFF2-40B4-BE49-F238E27FC236}">
                <a16:creationId xmlns:a16="http://schemas.microsoft.com/office/drawing/2014/main" id="{1AF822CB-0B48-B34D-AC46-66B0DC1EDDF1}"/>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3600"/>
              <a:t>Physical examination</a:t>
            </a:r>
          </a:p>
        </p:txBody>
      </p:sp>
      <p:sp>
        <p:nvSpPr>
          <p:cNvPr id="3" name="Text Placeholder 2">
            <a:extLst>
              <a:ext uri="{FF2B5EF4-FFF2-40B4-BE49-F238E27FC236}">
                <a16:creationId xmlns:a16="http://schemas.microsoft.com/office/drawing/2014/main" id="{A95E9FB6-740C-ED42-A4AD-D3C8D6A6C305}"/>
              </a:ext>
            </a:extLst>
          </p:cNvPr>
          <p:cNvSpPr>
            <a:spLocks noGrp="1"/>
          </p:cNvSpPr>
          <p:nvPr>
            <p:ph type="body" sz="half" idx="2"/>
          </p:nvPr>
        </p:nvSpPr>
        <p:spPr>
          <a:xfrm>
            <a:off x="8196408" y="2367092"/>
            <a:ext cx="3352128" cy="3881309"/>
          </a:xfrm>
        </p:spPr>
        <p:txBody>
          <a:bodyPr vert="horz" lIns="91440" tIns="45720" rIns="91440" bIns="45720" rtlCol="0">
            <a:normAutofit/>
          </a:bodyPr>
          <a:lstStyle/>
          <a:p>
            <a:pPr marL="285750" indent="-228600" algn="l">
              <a:buFont typeface="Arial" panose="020B0604020202020204" pitchFamily="34" charset="0"/>
              <a:buChar char="•"/>
            </a:pPr>
            <a:r>
              <a:rPr lang="en-US" sz="1800"/>
              <a:t>We:49 kg , ht=153cm.</a:t>
            </a:r>
          </a:p>
          <a:p>
            <a:pPr marL="285750" indent="-228600" algn="l">
              <a:buFont typeface="Arial" panose="020B0604020202020204" pitchFamily="34" charset="0"/>
              <a:buChar char="•"/>
            </a:pPr>
            <a:r>
              <a:rPr lang="en-US" sz="1800"/>
              <a:t>Bp=100/55, pulse:90b/m</a:t>
            </a:r>
          </a:p>
          <a:p>
            <a:pPr marL="285750" indent="-228600" algn="l">
              <a:buFont typeface="Arial" panose="020B0604020202020204" pitchFamily="34" charset="0"/>
              <a:buChar char="•"/>
            </a:pPr>
            <a:r>
              <a:rPr lang="en-US" sz="1800"/>
              <a:t>Pulse=90 b/m , regular , symmetrical .</a:t>
            </a:r>
          </a:p>
          <a:p>
            <a:pPr marL="285750" indent="-228600" algn="l">
              <a:buFont typeface="Arial" panose="020B0604020202020204" pitchFamily="34" charset="0"/>
              <a:buChar char="•"/>
            </a:pPr>
            <a:r>
              <a:rPr lang="en-US" sz="1800"/>
              <a:t>Afebrile , rbs=4.9mmol/l</a:t>
            </a:r>
          </a:p>
          <a:p>
            <a:pPr marL="285750" indent="-228600" algn="l">
              <a:buFont typeface="Arial" panose="020B0604020202020204" pitchFamily="34" charset="0"/>
              <a:buChar char="•"/>
            </a:pPr>
            <a:r>
              <a:rPr lang="en-US" sz="1800"/>
              <a:t>Ear: normal</a:t>
            </a:r>
          </a:p>
          <a:p>
            <a:pPr marL="285750" indent="-228600" algn="l">
              <a:buFont typeface="Arial" panose="020B0604020202020204" pitchFamily="34" charset="0"/>
              <a:buChar char="•"/>
            </a:pPr>
            <a:r>
              <a:rPr lang="en-US" sz="1800"/>
              <a:t>Chest : clear</a:t>
            </a:r>
          </a:p>
          <a:p>
            <a:pPr marL="285750" indent="-228600" algn="l">
              <a:buFont typeface="Arial" panose="020B0604020202020204" pitchFamily="34" charset="0"/>
              <a:buChar char="•"/>
            </a:pPr>
            <a:r>
              <a:rPr lang="en-US" sz="1800"/>
              <a:t>Neurological examination : normal</a:t>
            </a:r>
          </a:p>
          <a:p>
            <a:pPr marL="285750" indent="-228600" algn="l">
              <a:buFont typeface="Arial" panose="020B0604020202020204" pitchFamily="34" charset="0"/>
              <a:buChar char="•"/>
            </a:pPr>
            <a:endParaRPr lang="en-US" sz="1800" dirty="0"/>
          </a:p>
        </p:txBody>
      </p:sp>
    </p:spTree>
    <p:extLst>
      <p:ext uri="{BB962C8B-B14F-4D97-AF65-F5344CB8AC3E}">
        <p14:creationId xmlns:p14="http://schemas.microsoft.com/office/powerpoint/2010/main" val="290290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a:extLst>
              <a:ext uri="{FF2B5EF4-FFF2-40B4-BE49-F238E27FC236}">
                <a16:creationId xmlns:a16="http://schemas.microsoft.com/office/drawing/2014/main" id="{68D85010-17A7-A246-BCAC-F421F7D2375A}"/>
              </a:ext>
            </a:extLst>
          </p:cNvPr>
          <p:cNvPicPr>
            <a:picLocks noChangeAspect="1"/>
          </p:cNvPicPr>
          <p:nvPr/>
        </p:nvPicPr>
        <p:blipFill rotWithShape="1">
          <a:blip r:embed="rId4">
            <a:extLst>
              <a:ext uri="{28A0092B-C50C-407E-A947-70E740481C1C}">
                <a14:useLocalDpi xmlns:a14="http://schemas.microsoft.com/office/drawing/2010/main" val="0"/>
              </a:ext>
            </a:extLst>
          </a:blip>
          <a:srcRect t="3468" b="12262"/>
          <a:stretch/>
        </p:blipFill>
        <p:spPr>
          <a:xfrm>
            <a:off x="20" y="10"/>
            <a:ext cx="12191980" cy="6857990"/>
          </a:xfrm>
          <a:prstGeom prst="rect">
            <a:avLst/>
          </a:prstGeom>
        </p:spPr>
      </p:pic>
      <p:pic>
        <p:nvPicPr>
          <p:cNvPr id="23" name="Picture 16">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FD764B-0DD7-DA4D-805D-6A8A3BB57F47}"/>
              </a:ext>
            </a:extLst>
          </p:cNvPr>
          <p:cNvSpPr txBox="1"/>
          <p:nvPr/>
        </p:nvSpPr>
        <p:spPr>
          <a:xfrm>
            <a:off x="1307482" y="950976"/>
            <a:ext cx="9499092" cy="126371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cap="all" dirty="0">
                <a:solidFill>
                  <a:srgbClr val="FFFFFF"/>
                </a:solidFill>
                <a:latin typeface="Angsana New" panose="02020603050405020304" pitchFamily="18" charset="-34"/>
                <a:ea typeface="+mj-ea"/>
                <a:cs typeface="Angsana New" panose="02020603050405020304" pitchFamily="18" charset="-34"/>
              </a:rPr>
              <a:t>What is your differential diagnosis?</a:t>
            </a:r>
          </a:p>
        </p:txBody>
      </p:sp>
      <p:sp>
        <p:nvSpPr>
          <p:cNvPr id="8" name="TextBox 7">
            <a:extLst>
              <a:ext uri="{FF2B5EF4-FFF2-40B4-BE49-F238E27FC236}">
                <a16:creationId xmlns:a16="http://schemas.microsoft.com/office/drawing/2014/main" id="{77F8A718-0A75-FB48-972B-E80953612A5A}"/>
              </a:ext>
            </a:extLst>
          </p:cNvPr>
          <p:cNvSpPr txBox="1"/>
          <p:nvPr/>
        </p:nvSpPr>
        <p:spPr>
          <a:xfrm>
            <a:off x="1383682" y="2367093"/>
            <a:ext cx="9346692" cy="3090732"/>
          </a:xfrm>
          <a:prstGeom prst="rect">
            <a:avLst/>
          </a:prstGeom>
        </p:spPr>
        <p:txBody>
          <a:bodyPr vert="horz" lIns="91440" tIns="45720" rIns="91440" bIns="45720" rtlCol="0">
            <a:normAutofit/>
          </a:bodyPr>
          <a:lstStyle/>
          <a:p>
            <a:pPr marL="457200" indent="-342900">
              <a:lnSpc>
                <a:spcPct val="120000"/>
              </a:lnSpc>
              <a:spcAft>
                <a:spcPts val="600"/>
              </a:spcAft>
              <a:buClr>
                <a:schemeClr val="tx1"/>
              </a:buClr>
              <a:buFont typeface="+mj-lt"/>
              <a:buAutoNum type="alphaLcParenR"/>
            </a:pPr>
            <a:r>
              <a:rPr lang="en-US" sz="3600" cap="all" dirty="0">
                <a:solidFill>
                  <a:srgbClr val="FFFFFF"/>
                </a:solidFill>
                <a:latin typeface="Angsana New" panose="02020603050405020304" pitchFamily="18" charset="-34"/>
                <a:cs typeface="Angsana New" panose="02020603050405020304" pitchFamily="18" charset="-34"/>
              </a:rPr>
              <a:t>Illness Anxiety disorder.</a:t>
            </a:r>
          </a:p>
          <a:p>
            <a:pPr marL="457200" indent="-342900">
              <a:lnSpc>
                <a:spcPct val="120000"/>
              </a:lnSpc>
              <a:spcAft>
                <a:spcPts val="600"/>
              </a:spcAft>
              <a:buClr>
                <a:schemeClr val="tx1"/>
              </a:buClr>
              <a:buFont typeface="+mj-lt"/>
              <a:buAutoNum type="alphaLcParenR"/>
            </a:pPr>
            <a:r>
              <a:rPr lang="en-US" sz="3600" cap="all" dirty="0">
                <a:solidFill>
                  <a:srgbClr val="FFFFFF"/>
                </a:solidFill>
                <a:latin typeface="Angsana New" panose="02020603050405020304" pitchFamily="18" charset="-34"/>
                <a:cs typeface="Angsana New" panose="02020603050405020304" pitchFamily="18" charset="-34"/>
              </a:rPr>
              <a:t>Somatic symptoms disorder.</a:t>
            </a:r>
          </a:p>
          <a:p>
            <a:pPr marL="457200" indent="-342900">
              <a:lnSpc>
                <a:spcPct val="120000"/>
              </a:lnSpc>
              <a:spcAft>
                <a:spcPts val="600"/>
              </a:spcAft>
              <a:buClr>
                <a:schemeClr val="tx1"/>
              </a:buClr>
              <a:buFont typeface="+mj-lt"/>
              <a:buAutoNum type="alphaLcParenR"/>
            </a:pPr>
            <a:r>
              <a:rPr lang="en-US" sz="3600" cap="all" dirty="0">
                <a:solidFill>
                  <a:srgbClr val="FFFFFF"/>
                </a:solidFill>
                <a:latin typeface="Angsana New" panose="02020603050405020304" pitchFamily="18" charset="-34"/>
                <a:cs typeface="Angsana New" panose="02020603050405020304" pitchFamily="18" charset="-34"/>
              </a:rPr>
              <a:t>Histrionic Personality disorders .</a:t>
            </a:r>
          </a:p>
          <a:p>
            <a:pPr marL="457200" indent="-342900">
              <a:lnSpc>
                <a:spcPct val="120000"/>
              </a:lnSpc>
              <a:spcAft>
                <a:spcPts val="600"/>
              </a:spcAft>
              <a:buClr>
                <a:schemeClr val="tx1"/>
              </a:buClr>
              <a:buFont typeface="+mj-lt"/>
              <a:buAutoNum type="alphaLcParenR"/>
            </a:pPr>
            <a:r>
              <a:rPr lang="en-US" sz="3600" cap="all" dirty="0">
                <a:solidFill>
                  <a:srgbClr val="FFFFFF"/>
                </a:solidFill>
                <a:latin typeface="Angsana New" panose="02020603050405020304" pitchFamily="18" charset="-34"/>
                <a:cs typeface="Angsana New" panose="02020603050405020304" pitchFamily="18" charset="-34"/>
              </a:rPr>
              <a:t>Panic attacks.</a:t>
            </a:r>
          </a:p>
        </p:txBody>
      </p:sp>
    </p:spTree>
    <p:extLst>
      <p:ext uri="{BB962C8B-B14F-4D97-AF65-F5344CB8AC3E}">
        <p14:creationId xmlns:p14="http://schemas.microsoft.com/office/powerpoint/2010/main" val="2581155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4D9EA9B-FB0A-624B-9B90-35019DC2F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919" y="0"/>
            <a:ext cx="6201833" cy="6858000"/>
          </a:xfrm>
          <a:prstGeom prst="rect">
            <a:avLst/>
          </a:prstGeom>
        </p:spPr>
      </p:pic>
      <p:sp>
        <p:nvSpPr>
          <p:cNvPr id="8" name="TextBox 7">
            <a:extLst>
              <a:ext uri="{FF2B5EF4-FFF2-40B4-BE49-F238E27FC236}">
                <a16:creationId xmlns:a16="http://schemas.microsoft.com/office/drawing/2014/main" id="{476DFBB8-410C-CE4C-BA1E-29AFFBF36EAC}"/>
              </a:ext>
            </a:extLst>
          </p:cNvPr>
          <p:cNvSpPr txBox="1"/>
          <p:nvPr/>
        </p:nvSpPr>
        <p:spPr>
          <a:xfrm>
            <a:off x="179919" y="1058333"/>
            <a:ext cx="7112000" cy="5016758"/>
          </a:xfrm>
          <a:prstGeom prst="rect">
            <a:avLst/>
          </a:prstGeom>
          <a:noFill/>
        </p:spPr>
        <p:txBody>
          <a:bodyPr wrap="square">
            <a:spAutoFit/>
          </a:bodyPr>
          <a:lstStyle/>
          <a:p>
            <a:r>
              <a:rPr lang="en-US" sz="3200" b="1" dirty="0">
                <a:solidFill>
                  <a:srgbClr val="232323"/>
                </a:solidFill>
                <a:latin typeface="Angsana New" panose="02020603050405020304" pitchFamily="18" charset="-34"/>
                <a:cs typeface="Angsana New" panose="02020603050405020304" pitchFamily="18" charset="-34"/>
              </a:rPr>
              <a:t>Panic attack</a:t>
            </a:r>
            <a:r>
              <a:rPr lang="en-US" sz="3200" dirty="0">
                <a:solidFill>
                  <a:srgbClr val="232323"/>
                </a:solidFill>
                <a:latin typeface="Angsana New" panose="02020603050405020304" pitchFamily="18" charset="-34"/>
                <a:cs typeface="Angsana New" panose="02020603050405020304" pitchFamily="18" charset="-34"/>
              </a:rPr>
              <a:t>s:</a:t>
            </a:r>
          </a:p>
          <a:p>
            <a:r>
              <a:rPr lang="en-US" sz="3200" b="0" dirty="0">
                <a:solidFill>
                  <a:srgbClr val="232323"/>
                </a:solidFill>
                <a:latin typeface="Angsana New" panose="02020603050405020304" pitchFamily="18" charset="-34"/>
                <a:cs typeface="Angsana New" panose="02020603050405020304" pitchFamily="18" charset="-34"/>
              </a:rPr>
              <a:t>A panic attack is not a mental disorder. Panic attacks occur in the context of panic disorder, with other anxiety disorders, and with other mental disorders </a:t>
            </a:r>
          </a:p>
          <a:p>
            <a:r>
              <a:rPr lang="en-US" sz="3200" b="0" dirty="0">
                <a:solidFill>
                  <a:srgbClr val="232323"/>
                </a:solidFill>
                <a:latin typeface="Angsana New" panose="02020603050405020304" pitchFamily="18" charset="-34"/>
                <a:cs typeface="Angsana New" panose="02020603050405020304" pitchFamily="18" charset="-34"/>
              </a:rPr>
              <a:t>(eg, depressive disorders, </a:t>
            </a:r>
            <a:r>
              <a:rPr lang="en-US" sz="3200" b="0" dirty="0" err="1">
                <a:solidFill>
                  <a:srgbClr val="232323"/>
                </a:solidFill>
                <a:latin typeface="Angsana New" panose="02020603050405020304" pitchFamily="18" charset="-34"/>
                <a:cs typeface="Angsana New" panose="02020603050405020304" pitchFamily="18" charset="-34"/>
              </a:rPr>
              <a:t>posttraumatic</a:t>
            </a:r>
            <a:r>
              <a:rPr lang="en-US" sz="3200" b="0" dirty="0">
                <a:solidFill>
                  <a:srgbClr val="232323"/>
                </a:solidFill>
                <a:latin typeface="Angsana New" panose="02020603050405020304" pitchFamily="18" charset="-34"/>
                <a:cs typeface="Angsana New" panose="02020603050405020304" pitchFamily="18" charset="-34"/>
              </a:rPr>
              <a:t> stress disorder, substance use disorders) and some medical conditions. When the presence of a panic attack is identified in conjunction with a mental disorder other than panic disorder, it should be noted as a specifier (eg, "</a:t>
            </a:r>
            <a:r>
              <a:rPr lang="en-US" sz="3200" b="0" dirty="0" err="1">
                <a:solidFill>
                  <a:srgbClr val="232323"/>
                </a:solidFill>
                <a:latin typeface="Angsana New" panose="02020603050405020304" pitchFamily="18" charset="-34"/>
                <a:cs typeface="Angsana New" panose="02020603050405020304" pitchFamily="18" charset="-34"/>
              </a:rPr>
              <a:t>posttraumatic</a:t>
            </a:r>
            <a:r>
              <a:rPr lang="en-US" sz="3200" b="0" dirty="0">
                <a:solidFill>
                  <a:srgbClr val="232323"/>
                </a:solidFill>
                <a:latin typeface="Angsana New" panose="02020603050405020304" pitchFamily="18" charset="-34"/>
                <a:cs typeface="Angsana New" panose="02020603050405020304" pitchFamily="18" charset="-34"/>
              </a:rPr>
              <a:t> stress disorder with panic attacks").</a:t>
            </a:r>
            <a:endParaRPr lang="en-US" sz="32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412540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2F06D37-E8C2-F843-8B51-EC1A552F2017}"/>
              </a:ext>
            </a:extLst>
          </p:cNvPr>
          <p:cNvPicPr>
            <a:picLocks noChangeAspect="1"/>
          </p:cNvPicPr>
          <p:nvPr/>
        </p:nvPicPr>
        <p:blipFill rotWithShape="1">
          <a:blip r:embed="rId2">
            <a:extLst>
              <a:ext uri="{28A0092B-C50C-407E-A947-70E740481C1C}">
                <a14:useLocalDpi xmlns:a14="http://schemas.microsoft.com/office/drawing/2010/main" val="0"/>
              </a:ext>
            </a:extLst>
          </a:blip>
          <a:srcRect t="6965" b="16949"/>
          <a:stretch/>
        </p:blipFill>
        <p:spPr>
          <a:xfrm>
            <a:off x="-197581" y="10"/>
            <a:ext cx="12389581" cy="6857990"/>
          </a:xfrm>
          <a:prstGeom prst="rect">
            <a:avLst/>
          </a:prstGeom>
        </p:spPr>
      </p:pic>
      <p:sp>
        <p:nvSpPr>
          <p:cNvPr id="13" name="TextBox 12">
            <a:extLst>
              <a:ext uri="{FF2B5EF4-FFF2-40B4-BE49-F238E27FC236}">
                <a16:creationId xmlns:a16="http://schemas.microsoft.com/office/drawing/2014/main" id="{78F9AED1-ACD5-B04A-A4C5-3337DDCE2254}"/>
              </a:ext>
            </a:extLst>
          </p:cNvPr>
          <p:cNvSpPr txBox="1"/>
          <p:nvPr/>
        </p:nvSpPr>
        <p:spPr>
          <a:xfrm>
            <a:off x="0" y="148166"/>
            <a:ext cx="3817039" cy="5324535"/>
          </a:xfrm>
          <a:prstGeom prst="rect">
            <a:avLst/>
          </a:prstGeom>
          <a:noFill/>
        </p:spPr>
        <p:txBody>
          <a:bodyPr wrap="square">
            <a:spAutoFit/>
          </a:bodyPr>
          <a:lstStyle/>
          <a:p>
            <a:r>
              <a:rPr lang="en-US" sz="2800" u="sng" dirty="0">
                <a:latin typeface="Angsana New" panose="02020603050405020304" pitchFamily="18" charset="-34"/>
                <a:cs typeface="Angsana New" panose="02020603050405020304" pitchFamily="18" charset="-34"/>
              </a:rPr>
              <a:t>Panic attacks </a:t>
            </a:r>
            <a:r>
              <a:rPr lang="en-US" sz="2800" dirty="0">
                <a:latin typeface="Angsana New" panose="02020603050405020304" pitchFamily="18" charset="-34"/>
                <a:cs typeface="Angsana New" panose="02020603050405020304" pitchFamily="18" charset="-34"/>
              </a:rPr>
              <a:t>classically present with spontaneous, discrete episodes of intense fear that begin abruptly and last for several minutes to an hour. </a:t>
            </a:r>
          </a:p>
          <a:p>
            <a:endParaRPr lang="en-US" sz="2800" dirty="0">
              <a:latin typeface="Angsana New" panose="02020603050405020304" pitchFamily="18" charset="-34"/>
              <a:cs typeface="Angsana New" panose="02020603050405020304" pitchFamily="18" charset="-34"/>
            </a:endParaRPr>
          </a:p>
          <a:p>
            <a:endParaRPr lang="en-US" sz="2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636332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97C7290-BF70-2646-A433-7A0A2D4233F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6348" b="16332"/>
          <a:stretch/>
        </p:blipFill>
        <p:spPr>
          <a:xfrm>
            <a:off x="20" y="2754"/>
            <a:ext cx="12191980" cy="6858000"/>
          </a:xfrm>
          <a:prstGeom prst="rect">
            <a:avLst/>
          </a:prstGeom>
        </p:spPr>
      </p:pic>
      <p:sp>
        <p:nvSpPr>
          <p:cNvPr id="25" name="Rectangle 24">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6" name="TextBox 5">
            <a:extLst>
              <a:ext uri="{FF2B5EF4-FFF2-40B4-BE49-F238E27FC236}">
                <a16:creationId xmlns:a16="http://schemas.microsoft.com/office/drawing/2014/main" id="{8891707F-1EF4-6B4E-AAD2-BC5464721EAD}"/>
              </a:ext>
            </a:extLst>
          </p:cNvPr>
          <p:cNvSpPr txBox="1"/>
          <p:nvPr/>
        </p:nvSpPr>
        <p:spPr>
          <a:xfrm>
            <a:off x="2756959" y="474345"/>
            <a:ext cx="6233582" cy="5909310"/>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BDC26598-65A8-8B42-921F-EFE47FA05169}"/>
              </a:ext>
            </a:extLst>
          </p:cNvPr>
          <p:cNvSpPr txBox="1"/>
          <p:nvPr/>
        </p:nvSpPr>
        <p:spPr>
          <a:xfrm>
            <a:off x="1234281" y="1784545"/>
            <a:ext cx="9278938" cy="3046988"/>
          </a:xfrm>
          <a:prstGeom prst="rect">
            <a:avLst/>
          </a:prstGeom>
          <a:noFill/>
        </p:spPr>
        <p:txBody>
          <a:bodyPr wrap="square">
            <a:spAutoFit/>
          </a:bodyPr>
          <a:lstStyle/>
          <a:p>
            <a:r>
              <a:rPr lang="en-US" sz="3200" dirty="0">
                <a:latin typeface="Angsana New" panose="02020603050405020304" pitchFamily="18" charset="-34"/>
                <a:cs typeface="Angsana New" panose="02020603050405020304" pitchFamily="18" charset="-34"/>
              </a:rPr>
              <a:t>In </a:t>
            </a:r>
            <a:r>
              <a:rPr lang="en-US" sz="3200" u="sng" dirty="0">
                <a:solidFill>
                  <a:srgbClr val="FF0000"/>
                </a:solidFill>
                <a:latin typeface="Angsana New" panose="02020603050405020304" pitchFamily="18" charset="-34"/>
                <a:cs typeface="Angsana New" panose="02020603050405020304" pitchFamily="18" charset="-34"/>
              </a:rPr>
              <a:t>panic disorder,</a:t>
            </a:r>
            <a:r>
              <a:rPr lang="en-US" sz="3200" dirty="0">
                <a:latin typeface="Angsana New" panose="02020603050405020304" pitchFamily="18" charset="-34"/>
                <a:cs typeface="Angsana New" panose="02020603050405020304" pitchFamily="18" charset="-34"/>
              </a:rPr>
              <a:t> patients experience recurrent panic attacks, at least some of which are not triggered or expected, and one month or more of either worry about future attacks/consequences, or a significant maladaptive change in behavior related to the attacks, such as avoidance of the precipitating circumstances.</a:t>
            </a:r>
            <a:r>
              <a:rPr lang="en-US" sz="3200" dirty="0">
                <a:solidFill>
                  <a:srgbClr val="232323"/>
                </a:solidFill>
                <a:latin typeface="Angsana New" panose="02020603050405020304" pitchFamily="18" charset="-34"/>
                <a:cs typeface="Angsana New" panose="02020603050405020304" pitchFamily="18" charset="-34"/>
              </a:rPr>
              <a:t> The disturbance is not attributable to the physiological effects of a substance (eg, medication or illicit drug) or another medical condition (eg, hyperthyroidism, cardiopulmonary disorders).</a:t>
            </a:r>
            <a:endParaRPr lang="en-US" sz="3200" dirty="0"/>
          </a:p>
        </p:txBody>
      </p:sp>
    </p:spTree>
    <p:extLst>
      <p:ext uri="{BB962C8B-B14F-4D97-AF65-F5344CB8AC3E}">
        <p14:creationId xmlns:p14="http://schemas.microsoft.com/office/powerpoint/2010/main" val="179692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BC9D34-BAFD-EA4D-A454-85E2F016C2CC}"/>
              </a:ext>
            </a:extLst>
          </p:cNvPr>
          <p:cNvSpPr txBox="1"/>
          <p:nvPr/>
        </p:nvSpPr>
        <p:spPr>
          <a:xfrm>
            <a:off x="994834" y="512941"/>
            <a:ext cx="9472083" cy="5170646"/>
          </a:xfrm>
          <a:prstGeom prst="rect">
            <a:avLst/>
          </a:prstGeom>
          <a:noFill/>
        </p:spPr>
        <p:txBody>
          <a:bodyPr wrap="square">
            <a:spAutoFit/>
          </a:bodyPr>
          <a:lstStyle/>
          <a:p>
            <a:pPr>
              <a:spcAft>
                <a:spcPts val="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endParaRPr lang="en-US" dirty="0">
              <a:latin typeface="Calibri" panose="020F0502020204030204" pitchFamily="34" charset="0"/>
              <a:ea typeface="Times New Roman" panose="02020603050405020304" pitchFamily="18" charset="0"/>
              <a:cs typeface="Arial" panose="020B0604020202020204" pitchFamily="34" charset="0"/>
            </a:endParaRPr>
          </a:p>
          <a:p>
            <a:pPr>
              <a:spcAft>
                <a:spcPts val="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indent="-342900">
              <a:spcAft>
                <a:spcPts val="0"/>
              </a:spcAft>
              <a:buAutoNum type="arabicPeriod"/>
            </a:pPr>
            <a:r>
              <a:rPr lang="en-US" sz="4000" dirty="0">
                <a:effectLst/>
                <a:latin typeface="Angsana New" panose="02020603050405020304" pitchFamily="18" charset="-34"/>
                <a:ea typeface="Times New Roman" panose="02020603050405020304" pitchFamily="18" charset="0"/>
                <a:cs typeface="Angsana New" panose="02020603050405020304" pitchFamily="18" charset="-34"/>
              </a:rPr>
              <a:t>Integrating mental health services into primary care is the most viable way of closing the treatment gap and ensuring that people get the mental health care they need.</a:t>
            </a:r>
          </a:p>
          <a:p>
            <a:pPr>
              <a:spcAft>
                <a:spcPts val="0"/>
              </a:spcAft>
            </a:pPr>
            <a:r>
              <a:rPr lang="en-US" sz="4000" dirty="0">
                <a:latin typeface="Angsana New" panose="02020603050405020304" pitchFamily="18" charset="-34"/>
                <a:ea typeface="Times New Roman" panose="02020603050405020304" pitchFamily="18" charset="0"/>
                <a:cs typeface="Angsana New" panose="02020603050405020304" pitchFamily="18" charset="-34"/>
              </a:rPr>
              <a:t>2.</a:t>
            </a:r>
            <a:r>
              <a:rPr lang="en-US" sz="4000" dirty="0">
                <a:effectLst/>
                <a:latin typeface="Angsana New" panose="02020603050405020304" pitchFamily="18" charset="-34"/>
                <a:ea typeface="Times New Roman" panose="02020603050405020304" pitchFamily="18" charset="0"/>
                <a:cs typeface="Angsana New" panose="02020603050405020304" pitchFamily="18" charset="-34"/>
              </a:rPr>
              <a:t> Primary care for mental health is affordable, and investments can bring important benefits.</a:t>
            </a:r>
          </a:p>
          <a:p>
            <a:pPr>
              <a:spcAft>
                <a:spcPts val="0"/>
              </a:spcAft>
            </a:pPr>
            <a:endParaRPr lang="en-US" sz="4000" dirty="0">
              <a:effectLst/>
              <a:latin typeface="Angsana New" panose="02020603050405020304" pitchFamily="18" charset="-34"/>
              <a:ea typeface="Times New Roman" panose="02020603050405020304" pitchFamily="18" charset="0"/>
              <a:cs typeface="Angsana New" panose="02020603050405020304" pitchFamily="18" charset="-34"/>
            </a:endParaRPr>
          </a:p>
          <a:p>
            <a:pPr>
              <a:spcAft>
                <a:spcPts val="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40881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97C7290-BF70-2646-A433-7A0A2D4233F2}"/>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6348" b="16332"/>
          <a:stretch/>
        </p:blipFill>
        <p:spPr>
          <a:xfrm>
            <a:off x="20" y="2754"/>
            <a:ext cx="12191980" cy="6858000"/>
          </a:xfrm>
          <a:prstGeom prst="rect">
            <a:avLst/>
          </a:prstGeom>
        </p:spPr>
      </p:pic>
      <p:sp>
        <p:nvSpPr>
          <p:cNvPr id="25" name="Rectangle 24">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15" name="TextBox 14">
            <a:extLst>
              <a:ext uri="{FF2B5EF4-FFF2-40B4-BE49-F238E27FC236}">
                <a16:creationId xmlns:a16="http://schemas.microsoft.com/office/drawing/2014/main" id="{217EC527-73A6-6A4F-9430-480A9536C159}"/>
              </a:ext>
            </a:extLst>
          </p:cNvPr>
          <p:cNvSpPr txBox="1"/>
          <p:nvPr/>
        </p:nvSpPr>
        <p:spPr>
          <a:xfrm>
            <a:off x="1402291" y="513818"/>
            <a:ext cx="7413625" cy="6155531"/>
          </a:xfrm>
          <a:prstGeom prst="rect">
            <a:avLst/>
          </a:prstGeom>
          <a:noFill/>
        </p:spPr>
        <p:txBody>
          <a:bodyPr wrap="square">
            <a:spAutoFit/>
          </a:bodyPr>
          <a:lstStyle/>
          <a:p>
            <a:pPr>
              <a:spcAft>
                <a:spcPts val="0"/>
              </a:spcAft>
            </a:pPr>
            <a:r>
              <a:rPr lang="en-US" sz="3600" b="1" dirty="0">
                <a:effectLst/>
                <a:latin typeface="Angsana New" panose="02020603050405020304" pitchFamily="18" charset="-34"/>
                <a:ea typeface="Times New Roman" panose="02020603050405020304" pitchFamily="18" charset="0"/>
                <a:cs typeface="Arial" panose="020B0604020202020204" pitchFamily="34" charset="0"/>
              </a:rPr>
              <a:t>DSM-5 diagnostic criteria for a panic attack :</a:t>
            </a:r>
            <a:endParaRPr lang="en-US" sz="3600" b="1"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US" sz="1800" dirty="0">
                <a:effectLst/>
                <a:latin typeface="Angsana New" panose="02020603050405020304" pitchFamily="18" charset="-34"/>
                <a:ea typeface="Times New Roman" panose="02020603050405020304" pitchFamily="18" charset="0"/>
                <a:cs typeface="Arial" panose="020B0604020202020204" pitchFamily="34" charset="0"/>
              </a:rPr>
              <a:t>An abrupt surge of intense fear or intense discomfort that reaches a peak within minutes, and during which time four or more of the following 13 symptoms occur:</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US" sz="1800" dirty="0">
                <a:effectLst/>
                <a:latin typeface="Angsana New" panose="02020603050405020304" pitchFamily="18" charset="-34"/>
                <a:ea typeface="Times New Roman" panose="02020603050405020304" pitchFamily="18" charset="0"/>
                <a:cs typeface="Arial" panose="020B0604020202020204" pitchFamily="34" charset="0"/>
              </a:rPr>
              <a:t> </a:t>
            </a:r>
            <a:endParaRPr lang="en-US" sz="14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Palpitations, pounding heart, or accelerated heart rate</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Sweating</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Trembling or shaking</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Sensations of shortness of breath or smothering</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Feelings of choking</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Chest pain or discomfort</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Nausea or abdominal distress</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Feeling dizzy, unsteady, light-headed, or faint</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Chills or heat sensation.</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Paresthesias (numbness or tingling sensations)</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Derealization (feelings of unreality) or depersonalization (being detached from oneself)</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Fear of losing control or "going crazy"</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Fear of dying</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US" sz="2000" b="1" dirty="0">
                <a:effectLst/>
                <a:latin typeface="Angsana New" panose="02020603050405020304" pitchFamily="18" charset="-34"/>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US" sz="2400" dirty="0">
                <a:solidFill>
                  <a:srgbClr val="FF0000"/>
                </a:solidFill>
                <a:effectLst/>
                <a:latin typeface="Angsana New" panose="02020603050405020304" pitchFamily="18" charset="-34"/>
                <a:ea typeface="Times New Roman" panose="02020603050405020304" pitchFamily="18" charset="0"/>
                <a:cs typeface="Arial" panose="020B0604020202020204" pitchFamily="34" charset="0"/>
              </a:rPr>
              <a:t>* The abrupt surge can occur from a calm state or an anxious state.</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6637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97C7290-BF70-2646-A433-7A0A2D4233F2}"/>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6348" b="16332"/>
          <a:stretch/>
        </p:blipFill>
        <p:spPr>
          <a:xfrm>
            <a:off x="20" y="2754"/>
            <a:ext cx="12191980" cy="6858000"/>
          </a:xfrm>
          <a:prstGeom prst="rect">
            <a:avLst/>
          </a:prstGeom>
        </p:spPr>
      </p:pic>
      <p:sp>
        <p:nvSpPr>
          <p:cNvPr id="25" name="Rectangle 24">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6" name="TextBox 5">
            <a:extLst>
              <a:ext uri="{FF2B5EF4-FFF2-40B4-BE49-F238E27FC236}">
                <a16:creationId xmlns:a16="http://schemas.microsoft.com/office/drawing/2014/main" id="{3DF24AF6-1A26-A545-A1F8-C7C1428E9E71}"/>
              </a:ext>
            </a:extLst>
          </p:cNvPr>
          <p:cNvSpPr txBox="1"/>
          <p:nvPr/>
        </p:nvSpPr>
        <p:spPr>
          <a:xfrm>
            <a:off x="1328391" y="259256"/>
            <a:ext cx="10393563" cy="8925520"/>
          </a:xfrm>
          <a:prstGeom prst="rect">
            <a:avLst/>
          </a:prstGeom>
          <a:noFill/>
        </p:spPr>
        <p:txBody>
          <a:bodyPr wrap="square">
            <a:spAutoFit/>
          </a:bodyPr>
          <a:lstStyle/>
          <a:p>
            <a:r>
              <a:rPr lang="en-US" sz="4400" b="1" dirty="0">
                <a:latin typeface="Angsana New" panose="02020603050405020304" pitchFamily="18" charset="-34"/>
                <a:cs typeface="Angsana New" panose="02020603050405020304" pitchFamily="18" charset="-34"/>
              </a:rPr>
              <a:t>Management</a:t>
            </a:r>
            <a:r>
              <a:rPr lang="en-US" dirty="0"/>
              <a:t> :</a:t>
            </a:r>
          </a:p>
          <a:p>
            <a:endParaRPr lang="en-US" dirty="0"/>
          </a:p>
          <a:p>
            <a:endParaRPr lang="en-US" dirty="0"/>
          </a:p>
          <a:p>
            <a:pPr marL="457200" indent="-457200">
              <a:buFont typeface="Wingdings" pitchFamily="2" charset="2"/>
              <a:buChar char="q"/>
            </a:pPr>
            <a:r>
              <a:rPr lang="en-US" sz="2800" b="1" u="sng" dirty="0">
                <a:effectLst/>
                <a:latin typeface="Angsana New" panose="02020603050405020304" pitchFamily="18" charset="-34"/>
                <a:ea typeface="Times New Roman" panose="02020603050405020304" pitchFamily="18" charset="0"/>
                <a:cs typeface="Angsana New" panose="02020603050405020304" pitchFamily="18" charset="-34"/>
              </a:rPr>
              <a:t>History and physical examination </a:t>
            </a:r>
          </a:p>
          <a:p>
            <a:pPr lvl="0"/>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A complete medical history, current life stress, separations, recent deaths, patient concerns and fears, interpersonal problems, recent substance abuse, and use of medications. The patient should be asked about avoidance patterns that have developed since the onset of panic attacks. Family members may provide valuable information overlooked or neglected by the patient.</a:t>
            </a:r>
          </a:p>
          <a:p>
            <a:pPr lvl="0"/>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Complete psychiatric ,physical and neurologic examination        </a:t>
            </a:r>
          </a:p>
          <a:p>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 </a:t>
            </a:r>
          </a:p>
          <a:p>
            <a:pPr marL="342900" lvl="0" indent="-342900">
              <a:buFont typeface="Wingdings" pitchFamily="2" charset="2"/>
              <a:buChar char="q"/>
            </a:pPr>
            <a:r>
              <a:rPr lang="en-US" sz="2400" b="1" u="sng" dirty="0">
                <a:effectLst/>
                <a:latin typeface="Angsana New" panose="02020603050405020304" pitchFamily="18" charset="-34"/>
                <a:ea typeface="Times New Roman" panose="02020603050405020304" pitchFamily="18" charset="0"/>
                <a:cs typeface="Angsana New" panose="02020603050405020304" pitchFamily="18" charset="-34"/>
              </a:rPr>
              <a:t>Investigations</a:t>
            </a:r>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 </a:t>
            </a:r>
          </a:p>
          <a:p>
            <a:pPr lvl="0"/>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standard laboratory testing (thyroid function tests, complete blood count, and a chemistry panel), (eg, an ECG , </a:t>
            </a:r>
            <a:r>
              <a:rPr lang="en-US" sz="2400" dirty="0" err="1">
                <a:effectLst/>
                <a:latin typeface="Angsana New" panose="02020603050405020304" pitchFamily="18" charset="-34"/>
                <a:ea typeface="Times New Roman" panose="02020603050405020304" pitchFamily="18" charset="0"/>
                <a:cs typeface="Angsana New" panose="02020603050405020304" pitchFamily="18" charset="-34"/>
              </a:rPr>
              <a:t>Holter</a:t>
            </a:r>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 monitoring) may be indicated based on age, family, and medical history.</a:t>
            </a:r>
          </a:p>
          <a:p>
            <a:r>
              <a:rPr lang="en-US" sz="2400" dirty="0">
                <a:effectLst/>
                <a:latin typeface="Angsana New" panose="02020603050405020304" pitchFamily="18" charset="-34"/>
                <a:ea typeface="Times New Roman" panose="02020603050405020304" pitchFamily="18" charset="0"/>
                <a:cs typeface="Angsana New" panose="02020603050405020304" pitchFamily="18" charset="-34"/>
              </a:rPr>
              <a:t> </a:t>
            </a:r>
            <a:r>
              <a:rPr lang="en-US" sz="4000" dirty="0">
                <a:effectLst/>
                <a:latin typeface="Angsana New" panose="02020603050405020304" pitchFamily="18" charset="-34"/>
                <a:ea typeface="Times New Roman" panose="02020603050405020304" pitchFamily="18" charset="0"/>
                <a:cs typeface="Angsana New" panose="02020603050405020304" pitchFamily="18" charset="-34"/>
              </a:rPr>
              <a:t>Rating scales : Panic Disorder Severity Scale (PDSS)</a:t>
            </a:r>
          </a:p>
          <a:p>
            <a:r>
              <a:rPr lang="en-US" sz="1800" dirty="0">
                <a:effectLst/>
                <a:latin typeface="Calibri" panose="020F0502020204030204" pitchFamily="34" charset="0"/>
                <a:ea typeface="Times New Roman" panose="02020603050405020304" pitchFamily="18" charset="0"/>
                <a:cs typeface="Arial" panose="020B0604020202020204" pitchFamily="34" charset="0"/>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31948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7B930E-DC39-E941-88BF-BD10C626BABB}"/>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6348" b="16332"/>
          <a:stretch/>
        </p:blipFill>
        <p:spPr>
          <a:xfrm>
            <a:off x="20" y="2754"/>
            <a:ext cx="12191980" cy="6858000"/>
          </a:xfrm>
          <a:prstGeom prst="rect">
            <a:avLst/>
          </a:prstGeom>
        </p:spPr>
      </p:pic>
      <p:sp>
        <p:nvSpPr>
          <p:cNvPr id="4" name="Rectangle 6">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6" name="TextBox 5">
            <a:extLst>
              <a:ext uri="{FF2B5EF4-FFF2-40B4-BE49-F238E27FC236}">
                <a16:creationId xmlns:a16="http://schemas.microsoft.com/office/drawing/2014/main" id="{E1821E79-CA9B-3143-BCCB-CE97B048C0B5}"/>
              </a:ext>
            </a:extLst>
          </p:cNvPr>
          <p:cNvSpPr txBox="1"/>
          <p:nvPr/>
        </p:nvSpPr>
        <p:spPr>
          <a:xfrm>
            <a:off x="1603375" y="613834"/>
            <a:ext cx="8069791" cy="5386090"/>
          </a:xfrm>
          <a:prstGeom prst="rect">
            <a:avLst/>
          </a:prstGeom>
          <a:noFill/>
        </p:spPr>
        <p:txBody>
          <a:bodyPr wrap="square">
            <a:spAutoFit/>
          </a:bodyPr>
          <a:lstStyle/>
          <a:p>
            <a:r>
              <a:rPr lang="en-US" sz="3200" dirty="0">
                <a:latin typeface="Angsana New" panose="02020603050405020304" pitchFamily="18" charset="-34"/>
                <a:cs typeface="Angsana New" panose="02020603050405020304" pitchFamily="18" charset="-34"/>
              </a:rPr>
              <a:t>Prior to making a diagnosis of panic disorder,  Medical conditions that can mimic panic attacks should be excluded such as:</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 angina</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arrhythmias, </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asthma, </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chronic obstructive pulmonary disease</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pulmonary embolus</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thyroid disease and, </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 temporal lobe epilepsy or </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pheochromocytoma. </a:t>
            </a:r>
          </a:p>
          <a:p>
            <a:pPr marL="514350" indent="-514350">
              <a:buFont typeface="+mj-lt"/>
              <a:buAutoNum type="arabicPeriod"/>
            </a:pPr>
            <a:r>
              <a:rPr lang="en-US" sz="2800" dirty="0">
                <a:solidFill>
                  <a:srgbClr val="C00000"/>
                </a:solidFill>
                <a:latin typeface="Angsana New" panose="02020603050405020304" pitchFamily="18" charset="-34"/>
                <a:cs typeface="Angsana New" panose="02020603050405020304" pitchFamily="18" charset="-34"/>
              </a:rPr>
              <a:t>Substances that may trigger or worsen panic disorder include excessive caffeine use or the use of other stimulants, including certain drugs of abuse.</a:t>
            </a:r>
          </a:p>
        </p:txBody>
      </p:sp>
    </p:spTree>
    <p:extLst>
      <p:ext uri="{BB962C8B-B14F-4D97-AF65-F5344CB8AC3E}">
        <p14:creationId xmlns:p14="http://schemas.microsoft.com/office/powerpoint/2010/main" val="1372535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7B930E-DC39-E941-88BF-BD10C626BABB}"/>
              </a:ext>
            </a:extLst>
          </p:cNvPr>
          <p:cNvPicPr>
            <a:picLocks noChangeAspect="1"/>
          </p:cNvPicPr>
          <p:nvPr/>
        </p:nvPicPr>
        <p:blipFill rotWithShape="1">
          <a:blip r:embed="rId2">
            <a:extLst>
              <a:ext uri="{28A0092B-C50C-407E-A947-70E740481C1C}">
                <a14:useLocalDpi xmlns:a14="http://schemas.microsoft.com/office/drawing/2010/main" val="0"/>
              </a:ext>
            </a:extLst>
          </a:blip>
          <a:srcRect t="6348" b="16332"/>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23E246C7-AE23-4B78-B596-A021E63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88652C-EA91-4836-8F81-08E05C74E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09035895-D605-F34D-8968-9AEBABC95D6F}"/>
              </a:ext>
            </a:extLst>
          </p:cNvPr>
          <p:cNvSpPr>
            <a:spLocks noGrp="1"/>
          </p:cNvSpPr>
          <p:nvPr>
            <p:ph type="title"/>
          </p:nvPr>
        </p:nvSpPr>
        <p:spPr>
          <a:xfrm>
            <a:off x="913775" y="618517"/>
            <a:ext cx="10364451" cy="1596177"/>
          </a:xfrm>
        </p:spPr>
        <p:txBody>
          <a:bodyPr>
            <a:normAutofit/>
          </a:bodyPr>
          <a:lstStyle/>
          <a:p>
            <a:r>
              <a:rPr lang="en-US" dirty="0">
                <a:latin typeface="Angsana New" panose="02020603050405020304" pitchFamily="18" charset="-34"/>
                <a:cs typeface="Angsana New" panose="02020603050405020304" pitchFamily="18" charset="-34"/>
              </a:rPr>
              <a:t>Treatment </a:t>
            </a:r>
            <a:endParaRPr lang="en-US">
              <a:latin typeface="Angsana New" panose="02020603050405020304" pitchFamily="18" charset="-34"/>
              <a:cs typeface="Angsana New" panose="02020603050405020304" pitchFamily="18" charset="-34"/>
            </a:endParaRPr>
          </a:p>
        </p:txBody>
      </p:sp>
      <p:sp>
        <p:nvSpPr>
          <p:cNvPr id="8" name="Content Placeholder 7">
            <a:extLst>
              <a:ext uri="{FF2B5EF4-FFF2-40B4-BE49-F238E27FC236}">
                <a16:creationId xmlns:a16="http://schemas.microsoft.com/office/drawing/2014/main" id="{65B93638-2C9F-B542-B61B-5B7701A19A29}"/>
              </a:ext>
            </a:extLst>
          </p:cNvPr>
          <p:cNvSpPr>
            <a:spLocks noGrp="1"/>
          </p:cNvSpPr>
          <p:nvPr>
            <p:ph sz="quarter" idx="13"/>
          </p:nvPr>
        </p:nvSpPr>
        <p:spPr>
          <a:xfrm>
            <a:off x="913774" y="2367092"/>
            <a:ext cx="10363826" cy="3424107"/>
          </a:xfrm>
        </p:spPr>
        <p:txBody>
          <a:bodyPr>
            <a:normAutofit fontScale="70000" lnSpcReduction="20000"/>
          </a:bodyPr>
          <a:lstStyle/>
          <a:p>
            <a:pPr marL="0" lvl="0" indent="0">
              <a:lnSpc>
                <a:spcPct val="110000"/>
              </a:lnSpc>
              <a:buNone/>
            </a:pPr>
            <a:r>
              <a:rPr lang="en-US" sz="2800" b="1" dirty="0">
                <a:effectLst/>
                <a:latin typeface="Angsana New" panose="02020603050405020304" pitchFamily="18" charset="-34"/>
                <a:ea typeface="Times New Roman" panose="02020603050405020304" pitchFamily="18" charset="0"/>
                <a:cs typeface="Angsana New" panose="02020603050405020304" pitchFamily="18" charset="-34"/>
              </a:rPr>
              <a:t>based on clinical assessment of:  </a:t>
            </a:r>
            <a:r>
              <a:rPr lang="en-US" sz="1900" dirty="0">
                <a:effectLst/>
                <a:latin typeface="Angsana New" panose="02020603050405020304" pitchFamily="18" charset="-34"/>
                <a:ea typeface="Times New Roman" panose="02020603050405020304" pitchFamily="18" charset="0"/>
                <a:cs typeface="Angsana New" panose="02020603050405020304" pitchFamily="18" charset="-34"/>
              </a:rPr>
              <a:t> </a:t>
            </a:r>
            <a:r>
              <a:rPr lang="en-US" sz="2600" dirty="0">
                <a:effectLst/>
                <a:latin typeface="Angsana New" panose="02020603050405020304" pitchFamily="18" charset="-34"/>
                <a:ea typeface="Times New Roman" panose="02020603050405020304" pitchFamily="18" charset="0"/>
                <a:cs typeface="Angsana New" panose="02020603050405020304" pitchFamily="18" charset="-34"/>
              </a:rPr>
              <a:t>Severity</a:t>
            </a:r>
          </a:p>
          <a:p>
            <a:pPr marL="0" lvl="0" indent="0">
              <a:lnSpc>
                <a:spcPct val="110000"/>
              </a:lnSpc>
              <a:buNone/>
            </a:pPr>
            <a:r>
              <a:rPr lang="en-US" sz="2600" dirty="0">
                <a:effectLst/>
                <a:latin typeface="Angsana New" panose="02020603050405020304" pitchFamily="18" charset="-34"/>
                <a:ea typeface="Times New Roman" panose="02020603050405020304" pitchFamily="18" charset="0"/>
                <a:cs typeface="Angsana New" panose="02020603050405020304" pitchFamily="18" charset="-34"/>
              </a:rPr>
              <a:t>                                                                                        the extent of distress or impairment .</a:t>
            </a:r>
          </a:p>
          <a:p>
            <a:pPr marL="0" lvl="0" indent="0">
              <a:lnSpc>
                <a:spcPct val="110000"/>
              </a:lnSpc>
              <a:buNone/>
            </a:pPr>
            <a:r>
              <a:rPr lang="en-US" sz="2600" dirty="0">
                <a:effectLst/>
                <a:latin typeface="Angsana New" panose="02020603050405020304" pitchFamily="18" charset="-34"/>
                <a:ea typeface="Times New Roman" panose="02020603050405020304" pitchFamily="18" charset="0"/>
                <a:cs typeface="Angsana New" panose="02020603050405020304" pitchFamily="18" charset="-34"/>
              </a:rPr>
              <a:t>                                                                                          patient preferences regarding treatment. </a:t>
            </a:r>
          </a:p>
          <a:p>
            <a:pPr marL="0" lvl="0" indent="0">
              <a:lnSpc>
                <a:spcPct val="110000"/>
              </a:lnSpc>
              <a:buNone/>
            </a:pPr>
            <a:endParaRPr lang="en-US" sz="1900" dirty="0">
              <a:effectLst/>
              <a:latin typeface="Angsana New" panose="02020603050405020304" pitchFamily="18" charset="-34"/>
              <a:ea typeface="Times New Roman" panose="02020603050405020304" pitchFamily="18" charset="0"/>
              <a:cs typeface="Angsana New" panose="02020603050405020304" pitchFamily="18" charset="-34"/>
            </a:endParaRPr>
          </a:p>
          <a:p>
            <a:pPr marL="0" indent="0">
              <a:lnSpc>
                <a:spcPct val="110000"/>
              </a:lnSpc>
              <a:buNone/>
            </a:pPr>
            <a:r>
              <a:rPr lang="en-US" sz="3800" u="sng" dirty="0">
                <a:effectLst/>
                <a:latin typeface="Angsana New" panose="02020603050405020304" pitchFamily="18" charset="-34"/>
                <a:ea typeface="Times New Roman" panose="02020603050405020304" pitchFamily="18" charset="0"/>
                <a:cs typeface="Angsana New" panose="02020603050405020304" pitchFamily="18" charset="-34"/>
              </a:rPr>
              <a:t>Mild panic disorder:</a:t>
            </a:r>
            <a:r>
              <a:rPr lang="en-US" sz="3800" dirty="0">
                <a:effectLst/>
                <a:latin typeface="Angsana New" panose="02020603050405020304" pitchFamily="18" charset="-34"/>
                <a:ea typeface="Times New Roman" panose="02020603050405020304" pitchFamily="18" charset="0"/>
                <a:cs typeface="Angsana New" panose="02020603050405020304" pitchFamily="18" charset="-34"/>
              </a:rPr>
              <a:t> education and reassurance  with Clinical follow-up with the patient every six months to monitor the course of the disorder.</a:t>
            </a:r>
          </a:p>
          <a:p>
            <a:pPr marL="0" indent="0">
              <a:lnSpc>
                <a:spcPct val="110000"/>
              </a:lnSpc>
              <a:buNone/>
            </a:pPr>
            <a:r>
              <a:rPr lang="en-US" sz="3800" u="sng" dirty="0">
                <a:effectLst/>
                <a:latin typeface="Angsana New" panose="02020603050405020304" pitchFamily="18" charset="-34"/>
                <a:ea typeface="Times New Roman" panose="02020603050405020304" pitchFamily="18" charset="0"/>
                <a:cs typeface="Angsana New" panose="02020603050405020304" pitchFamily="18" charset="-34"/>
              </a:rPr>
              <a:t>Moderate &amp;severe panic disorder</a:t>
            </a:r>
            <a:r>
              <a:rPr lang="en-US" sz="3800" dirty="0">
                <a:effectLst/>
                <a:latin typeface="Angsana New" panose="02020603050405020304" pitchFamily="18" charset="-34"/>
                <a:ea typeface="Times New Roman" panose="02020603050405020304" pitchFamily="18" charset="0"/>
                <a:cs typeface="Angsana New" panose="02020603050405020304" pitchFamily="18" charset="-34"/>
              </a:rPr>
              <a:t>:   CBT with or without  SSRI</a:t>
            </a:r>
          </a:p>
          <a:p>
            <a:pPr marL="0" indent="0">
              <a:lnSpc>
                <a:spcPct val="110000"/>
              </a:lnSpc>
              <a:buNone/>
            </a:pPr>
            <a:r>
              <a:rPr lang="en-US" sz="3800" dirty="0">
                <a:effectLst/>
                <a:latin typeface="Angsana New" panose="02020603050405020304" pitchFamily="18" charset="-34"/>
                <a:ea typeface="Times New Roman" panose="02020603050405020304" pitchFamily="18" charset="0"/>
                <a:cs typeface="Angsana New" panose="02020603050405020304" pitchFamily="18" charset="-34"/>
              </a:rPr>
              <a:t> </a:t>
            </a:r>
          </a:p>
        </p:txBody>
      </p:sp>
    </p:spTree>
    <p:extLst>
      <p:ext uri="{BB962C8B-B14F-4D97-AF65-F5344CB8AC3E}">
        <p14:creationId xmlns:p14="http://schemas.microsoft.com/office/powerpoint/2010/main" val="404236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681C2212-301B-3344-9AD6-EAB7336E145E}"/>
              </a:ext>
            </a:extLst>
          </p:cNvPr>
          <p:cNvPicPr>
            <a:picLocks noChangeAspect="1"/>
          </p:cNvPicPr>
          <p:nvPr/>
        </p:nvPicPr>
        <p:blipFill rotWithShape="1">
          <a:blip r:embed="rId5">
            <a:extLst>
              <a:ext uri="{28A0092B-C50C-407E-A947-70E740481C1C}">
                <a14:useLocalDpi xmlns:a14="http://schemas.microsoft.com/office/drawing/2010/main" val="0"/>
              </a:ext>
            </a:extLst>
          </a:blip>
          <a:srcRect t="9250" b="34500"/>
          <a:stretch/>
        </p:blipFill>
        <p:spPr>
          <a:xfrm>
            <a:off x="20" y="2754"/>
            <a:ext cx="12191980" cy="6858000"/>
          </a:xfrm>
          <a:prstGeom prst="rect">
            <a:avLst/>
          </a:prstGeom>
        </p:spPr>
      </p:pic>
      <p:sp>
        <p:nvSpPr>
          <p:cNvPr id="27" name="Rectangle 14">
            <a:extLst>
              <a:ext uri="{FF2B5EF4-FFF2-40B4-BE49-F238E27FC236}">
                <a16:creationId xmlns:a16="http://schemas.microsoft.com/office/drawing/2014/main" id="{23E246C7-AE23-4B78-B596-A021E63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6">
            <a:extLst>
              <a:ext uri="{FF2B5EF4-FFF2-40B4-BE49-F238E27FC236}">
                <a16:creationId xmlns:a16="http://schemas.microsoft.com/office/drawing/2014/main" id="{4388652C-EA91-4836-8F81-08E05C74E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B6D483F-9A3A-C342-8FD6-BBBF58E1EFCB}"/>
              </a:ext>
            </a:extLst>
          </p:cNvPr>
          <p:cNvSpPr>
            <a:spLocks noGrp="1"/>
          </p:cNvSpPr>
          <p:nvPr>
            <p:ph type="title" idx="4294967295"/>
          </p:nvPr>
        </p:nvSpPr>
        <p:spPr>
          <a:xfrm>
            <a:off x="913775" y="618517"/>
            <a:ext cx="10364451" cy="1596177"/>
          </a:xfrm>
        </p:spPr>
        <p:txBody>
          <a:bodyPr vert="horz" lIns="91440" tIns="45720" rIns="91440" bIns="45720" rtlCol="0" anchor="ctr">
            <a:normAutofit/>
          </a:bodyPr>
          <a:lstStyle/>
          <a:p>
            <a:r>
              <a:rPr lang="en-US" dirty="0"/>
              <a:t> 2019</a:t>
            </a:r>
            <a:br>
              <a:rPr lang="en-US" dirty="0"/>
            </a:br>
            <a:endParaRPr lang="en-US" dirty="0"/>
          </a:p>
        </p:txBody>
      </p:sp>
      <p:sp>
        <p:nvSpPr>
          <p:cNvPr id="6" name="Text Placeholder 5">
            <a:extLst>
              <a:ext uri="{FF2B5EF4-FFF2-40B4-BE49-F238E27FC236}">
                <a16:creationId xmlns:a16="http://schemas.microsoft.com/office/drawing/2014/main" id="{62133918-401E-2642-9D11-66393F91DD24}"/>
              </a:ext>
            </a:extLst>
          </p:cNvPr>
          <p:cNvSpPr>
            <a:spLocks noGrp="1"/>
          </p:cNvSpPr>
          <p:nvPr>
            <p:ph type="body" sz="half" idx="4294967295"/>
          </p:nvPr>
        </p:nvSpPr>
        <p:spPr>
          <a:xfrm>
            <a:off x="913774" y="2367092"/>
            <a:ext cx="10363826" cy="3424107"/>
          </a:xfrm>
        </p:spPr>
        <p:txBody>
          <a:bodyPr vert="horz" lIns="91440" tIns="45720" rIns="91440" bIns="45720" rtlCol="0">
            <a:noAutofit/>
          </a:bodyPr>
          <a:lstStyle/>
          <a:p>
            <a:pPr marL="285750"/>
            <a:r>
              <a:rPr lang="en-US" sz="3600" dirty="0">
                <a:latin typeface="Angsana New" panose="02020603050405020304" pitchFamily="18" charset="-34"/>
                <a:cs typeface="Angsana New" panose="02020603050405020304" pitchFamily="18" charset="-34"/>
              </a:rPr>
              <a:t>Hypothyroidism on </a:t>
            </a:r>
            <a:r>
              <a:rPr lang="en-US" sz="3600" dirty="0" err="1">
                <a:latin typeface="Angsana New" panose="02020603050405020304" pitchFamily="18" charset="-34"/>
                <a:cs typeface="Angsana New" panose="02020603050405020304" pitchFamily="18" charset="-34"/>
              </a:rPr>
              <a:t>eltroxin</a:t>
            </a:r>
            <a:r>
              <a:rPr lang="en-US" sz="3600" dirty="0">
                <a:latin typeface="Angsana New" panose="02020603050405020304" pitchFamily="18" charset="-34"/>
                <a:cs typeface="Angsana New" panose="02020603050405020304" pitchFamily="18" charset="-34"/>
              </a:rPr>
              <a:t>.   </a:t>
            </a:r>
          </a:p>
          <a:p>
            <a:pPr marL="285750"/>
            <a:r>
              <a:rPr lang="en-US" sz="3600" dirty="0">
                <a:latin typeface="Angsana New" panose="02020603050405020304" pitchFamily="18" charset="-34"/>
                <a:cs typeface="Angsana New" panose="02020603050405020304" pitchFamily="18" charset="-34"/>
              </a:rPr>
              <a:t>Panic disorder on </a:t>
            </a:r>
            <a:r>
              <a:rPr lang="en-US" sz="3600" dirty="0" err="1">
                <a:latin typeface="Angsana New" panose="02020603050405020304" pitchFamily="18" charset="-34"/>
                <a:cs typeface="Angsana New" panose="02020603050405020304" pitchFamily="18" charset="-34"/>
              </a:rPr>
              <a:t>cipralix</a:t>
            </a:r>
            <a:r>
              <a:rPr lang="en-US" sz="3600" dirty="0">
                <a:latin typeface="Angsana New" panose="02020603050405020304" pitchFamily="18" charset="-34"/>
                <a:cs typeface="Angsana New" panose="02020603050405020304" pitchFamily="18" charset="-34"/>
              </a:rPr>
              <a:t> .</a:t>
            </a:r>
          </a:p>
          <a:p>
            <a:pPr marL="285750"/>
            <a:r>
              <a:rPr lang="en-US" sz="3600" dirty="0">
                <a:latin typeface="Angsana New" panose="02020603050405020304" pitchFamily="18" charset="-34"/>
                <a:cs typeface="Angsana New" panose="02020603050405020304" pitchFamily="18" charset="-34"/>
              </a:rPr>
              <a:t>Histrionic Personality disorder.</a:t>
            </a:r>
          </a:p>
          <a:p>
            <a:pPr marL="285750"/>
            <a:r>
              <a:rPr lang="en-US" sz="3600" dirty="0">
                <a:latin typeface="Angsana New" panose="02020603050405020304" pitchFamily="18" charset="-34"/>
                <a:cs typeface="Angsana New" panose="02020603050405020304" pitchFamily="18" charset="-34"/>
              </a:rPr>
              <a:t>Medical retirement.</a:t>
            </a:r>
          </a:p>
          <a:p>
            <a:pPr marL="285750"/>
            <a:r>
              <a:rPr lang="en-US" sz="3600" dirty="0">
                <a:latin typeface="Angsana New" panose="02020603050405020304" pitchFamily="18" charset="-34"/>
                <a:cs typeface="Angsana New" panose="02020603050405020304" pitchFamily="18" charset="-34"/>
              </a:rPr>
              <a:t>single</a:t>
            </a:r>
          </a:p>
          <a:p>
            <a:pPr marL="285750"/>
            <a:endParaRPr lang="en-US" sz="36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674728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681C2212-301B-3344-9AD6-EAB7336E145E}"/>
              </a:ext>
            </a:extLst>
          </p:cNvPr>
          <p:cNvPicPr>
            <a:picLocks noChangeAspect="1"/>
          </p:cNvPicPr>
          <p:nvPr/>
        </p:nvPicPr>
        <p:blipFill rotWithShape="1">
          <a:blip r:embed="rId5">
            <a:extLst>
              <a:ext uri="{28A0092B-C50C-407E-A947-70E740481C1C}">
                <a14:useLocalDpi xmlns:a14="http://schemas.microsoft.com/office/drawing/2010/main" val="0"/>
              </a:ext>
            </a:extLst>
          </a:blip>
          <a:srcRect t="9250" b="34500"/>
          <a:stretch/>
        </p:blipFill>
        <p:spPr>
          <a:xfrm>
            <a:off x="-3" y="-2755"/>
            <a:ext cx="12191980" cy="6858000"/>
          </a:xfrm>
          <a:prstGeom prst="rect">
            <a:avLst/>
          </a:prstGeom>
        </p:spPr>
      </p:pic>
      <p:sp>
        <p:nvSpPr>
          <p:cNvPr id="37" name="Rectangle 36">
            <a:extLst>
              <a:ext uri="{FF2B5EF4-FFF2-40B4-BE49-F238E27FC236}">
                <a16:creationId xmlns:a16="http://schemas.microsoft.com/office/drawing/2014/main" id="{23E246C7-AE23-4B78-B596-A021E63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4388652C-EA91-4836-8F81-08E05C74E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B6D483F-9A3A-C342-8FD6-BBBF58E1EFCB}"/>
              </a:ext>
            </a:extLst>
          </p:cNvPr>
          <p:cNvSpPr>
            <a:spLocks noGrp="1"/>
          </p:cNvSpPr>
          <p:nvPr>
            <p:ph type="title" idx="4294967295"/>
          </p:nvPr>
        </p:nvSpPr>
        <p:spPr>
          <a:xfrm>
            <a:off x="585692" y="-409877"/>
            <a:ext cx="10364451" cy="1596177"/>
          </a:xfrm>
        </p:spPr>
        <p:txBody>
          <a:bodyPr vert="horz" lIns="91440" tIns="45720" rIns="91440" bIns="45720" rtlCol="0" anchor="ctr">
            <a:normAutofit/>
          </a:bodyPr>
          <a:lstStyle/>
          <a:p>
            <a:pPr marL="285750"/>
            <a:r>
              <a:rPr lang="en-US" dirty="0">
                <a:latin typeface="Angsana New" panose="02020603050405020304" pitchFamily="18" charset="-34"/>
                <a:cs typeface="Angsana New" panose="02020603050405020304" pitchFamily="18" charset="-34"/>
              </a:rPr>
              <a:t>Histrionic Personality disorder.</a:t>
            </a:r>
          </a:p>
        </p:txBody>
      </p:sp>
      <p:sp>
        <p:nvSpPr>
          <p:cNvPr id="6" name="Text Placeholder 5">
            <a:extLst>
              <a:ext uri="{FF2B5EF4-FFF2-40B4-BE49-F238E27FC236}">
                <a16:creationId xmlns:a16="http://schemas.microsoft.com/office/drawing/2014/main" id="{62133918-401E-2642-9D11-66393F91DD24}"/>
              </a:ext>
            </a:extLst>
          </p:cNvPr>
          <p:cNvSpPr>
            <a:spLocks noGrp="1"/>
          </p:cNvSpPr>
          <p:nvPr>
            <p:ph type="body" sz="half" idx="4294967295"/>
          </p:nvPr>
        </p:nvSpPr>
        <p:spPr>
          <a:xfrm>
            <a:off x="1959877" y="1107674"/>
            <a:ext cx="8272246" cy="5242325"/>
          </a:xfrm>
        </p:spPr>
        <p:txBody>
          <a:bodyPr vert="horz" lIns="91440" tIns="45720" rIns="91440" bIns="45720" rtlCol="0">
            <a:noAutofit/>
          </a:bodyPr>
          <a:lstStyle/>
          <a:p>
            <a:pPr marL="0" indent="0">
              <a:lnSpc>
                <a:spcPct val="110000"/>
              </a:lnSpc>
              <a:buNone/>
            </a:pPr>
            <a:r>
              <a:rPr lang="en-US" sz="1600" dirty="0">
                <a:solidFill>
                  <a:srgbClr val="FF0000"/>
                </a:solidFill>
                <a:latin typeface="Angsana New" panose="02020603050405020304" pitchFamily="18" charset="-34"/>
                <a:cs typeface="Angsana New" panose="02020603050405020304" pitchFamily="18" charset="-34"/>
              </a:rPr>
              <a:t>A pervasive pattern of excessive emotionality and attention seeking, beginning by early adulthood and present in a variety of contexts, as indicated by five (or more) of the following:</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1. Is uncomfortable in situations in which he or she is not the center of attention.</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2. Interaction with others is often characterized by inappropriate sexually seductive or provocative behavior.</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3. Displays rapidly shifting and shallow expression of emotions.</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4. Consistently uses physical appearance to draw attention to self.</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5. Has a style of speech that is excessively impressionistic and lacking in detail.</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6. Shows self-dramatization, theatricality, and exaggerated expression of emotion.</a:t>
            </a:r>
          </a:p>
          <a:p>
            <a:pPr marL="0" indent="0">
              <a:lnSpc>
                <a:spcPct val="110000"/>
              </a:lnSpc>
              <a:buNone/>
            </a:pPr>
            <a:r>
              <a:rPr lang="en-US" sz="1600" b="1" dirty="0">
                <a:latin typeface="Baskerville" panose="02020502070401020303" pitchFamily="18" charset="0"/>
                <a:ea typeface="Baskerville" panose="02020502070401020303" pitchFamily="18" charset="0"/>
                <a:cs typeface="Arial" panose="020B0604020202020204" pitchFamily="34" charset="0"/>
              </a:rPr>
              <a:t>7. Is suggestible (ie, easily influenced by others or circumstances).</a:t>
            </a:r>
          </a:p>
          <a:p>
            <a:pPr marL="0" indent="0">
              <a:lnSpc>
                <a:spcPct val="110000"/>
              </a:lnSpc>
              <a:buNone/>
            </a:pPr>
            <a:r>
              <a:rPr lang="en-US" sz="1600" dirty="0">
                <a:latin typeface="Calibri" panose="020F0502020204030204" pitchFamily="34" charset="0"/>
                <a:ea typeface="BatangChe" panose="02030609000101010101" pitchFamily="49" charset="-127"/>
                <a:cs typeface="Arial" panose="020B0604020202020204" pitchFamily="34" charset="0"/>
              </a:rPr>
              <a:t> </a:t>
            </a:r>
          </a:p>
        </p:txBody>
      </p:sp>
    </p:spTree>
    <p:extLst>
      <p:ext uri="{BB962C8B-B14F-4D97-AF65-F5344CB8AC3E}">
        <p14:creationId xmlns:p14="http://schemas.microsoft.com/office/powerpoint/2010/main" val="4072559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8"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9">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0" name="Rectangle 51">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81C2212-301B-3344-9AD6-EAB7336E145E}"/>
              </a:ext>
            </a:extLst>
          </p:cNvPr>
          <p:cNvPicPr>
            <a:picLocks noChangeAspect="1"/>
          </p:cNvPicPr>
          <p:nvPr/>
        </p:nvPicPr>
        <p:blipFill rotWithShape="1">
          <a:blip r:embed="rId5">
            <a:extLst>
              <a:ext uri="{28A0092B-C50C-407E-A947-70E740481C1C}">
                <a14:useLocalDpi xmlns:a14="http://schemas.microsoft.com/office/drawing/2010/main" val="0"/>
              </a:ext>
            </a:extLst>
          </a:blip>
          <a:srcRect r="1" b="8306"/>
          <a:stretch/>
        </p:blipFill>
        <p:spPr>
          <a:xfrm>
            <a:off x="1" y="10"/>
            <a:ext cx="7479157" cy="6857990"/>
          </a:xfrm>
          <a:prstGeom prst="rect">
            <a:avLst/>
          </a:prstGeom>
        </p:spPr>
      </p:pic>
      <p:sp>
        <p:nvSpPr>
          <p:cNvPr id="72" name="Rectangle 55">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57">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B6D483F-9A3A-C342-8FD6-BBBF58E1EFCB}"/>
              </a:ext>
            </a:extLst>
          </p:cNvPr>
          <p:cNvSpPr>
            <a:spLocks noGrp="1"/>
          </p:cNvSpPr>
          <p:nvPr>
            <p:ph type="title" idx="4294967295"/>
          </p:nvPr>
        </p:nvSpPr>
        <p:spPr>
          <a:xfrm>
            <a:off x="8197063" y="2055778"/>
            <a:ext cx="3352128" cy="2554597"/>
          </a:xfrm>
        </p:spPr>
        <p:txBody>
          <a:bodyPr vert="horz" lIns="91440" tIns="45720" rIns="91440" bIns="45720" rtlCol="0" anchor="ctr">
            <a:noAutofit/>
          </a:bodyPr>
          <a:lstStyle/>
          <a:p>
            <a:pPr algn="l"/>
            <a:br>
              <a:rPr lang="en-US" sz="1800" dirty="0">
                <a:latin typeface="Angsana New" panose="02020603050405020304" pitchFamily="18" charset="-34"/>
                <a:cs typeface="Angsana New" panose="02020603050405020304" pitchFamily="18" charset="-34"/>
              </a:rPr>
            </a:br>
            <a:r>
              <a:rPr lang="en-US" sz="3200" b="1" dirty="0">
                <a:latin typeface="Angsana New" panose="02020603050405020304" pitchFamily="18" charset="-34"/>
                <a:cs typeface="Angsana New" panose="02020603050405020304" pitchFamily="18" charset="-34"/>
              </a:rPr>
              <a:t>Treatment</a:t>
            </a:r>
            <a:br>
              <a:rPr lang="en-US" sz="1800" dirty="0">
                <a:latin typeface="Angsana New" panose="02020603050405020304" pitchFamily="18" charset="-34"/>
                <a:cs typeface="Angsana New" panose="02020603050405020304" pitchFamily="18" charset="-34"/>
              </a:rPr>
            </a:br>
            <a:br>
              <a:rPr lang="en-US" sz="1800" dirty="0">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individual and group therapy, </a:t>
            </a:r>
            <a:br>
              <a:rPr lang="en-US" sz="2400" dirty="0">
                <a:solidFill>
                  <a:srgbClr val="232323"/>
                </a:solidFill>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medication, </a:t>
            </a:r>
            <a:br>
              <a:rPr lang="en-US" sz="2400" dirty="0">
                <a:solidFill>
                  <a:srgbClr val="232323"/>
                </a:solidFill>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self-education, </a:t>
            </a:r>
            <a:br>
              <a:rPr lang="en-US" sz="2400" dirty="0">
                <a:solidFill>
                  <a:srgbClr val="232323"/>
                </a:solidFill>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specialized substance use disorder treatment, </a:t>
            </a:r>
            <a:br>
              <a:rPr lang="en-US" sz="2400" dirty="0">
                <a:solidFill>
                  <a:srgbClr val="232323"/>
                </a:solidFill>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partial hospitalization, </a:t>
            </a:r>
            <a:br>
              <a:rPr lang="en-US" sz="2400" dirty="0">
                <a:solidFill>
                  <a:srgbClr val="232323"/>
                </a:solidFill>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 brief hospitalization during times of crises. </a:t>
            </a:r>
            <a:br>
              <a:rPr lang="en-US" sz="2400" dirty="0">
                <a:solidFill>
                  <a:srgbClr val="232323"/>
                </a:solidFill>
                <a:latin typeface="Angsana New" panose="02020603050405020304" pitchFamily="18" charset="-34"/>
                <a:cs typeface="Angsana New" panose="02020603050405020304" pitchFamily="18" charset="-34"/>
              </a:rPr>
            </a:br>
            <a:r>
              <a:rPr lang="en-US" sz="2400" dirty="0">
                <a:solidFill>
                  <a:srgbClr val="232323"/>
                </a:solidFill>
                <a:latin typeface="Angsana New" panose="02020603050405020304" pitchFamily="18" charset="-34"/>
                <a:cs typeface="Angsana New" panose="02020603050405020304" pitchFamily="18" charset="-34"/>
              </a:rPr>
              <a:t>Medications are generally used only as adjuncts to psychotherapy in patients with personality disorders.</a:t>
            </a:r>
            <a:endParaRPr lang="en-US" sz="2400" dirty="0">
              <a:latin typeface="Angsana New" panose="02020603050405020304" pitchFamily="18" charset="-34"/>
              <a:cs typeface="Angsana New" panose="02020603050405020304" pitchFamily="18" charset="-34"/>
            </a:endParaRPr>
          </a:p>
        </p:txBody>
      </p:sp>
      <p:sp>
        <p:nvSpPr>
          <p:cNvPr id="6" name="Text Placeholder 5">
            <a:extLst>
              <a:ext uri="{FF2B5EF4-FFF2-40B4-BE49-F238E27FC236}">
                <a16:creationId xmlns:a16="http://schemas.microsoft.com/office/drawing/2014/main" id="{62133918-401E-2642-9D11-66393F91DD24}"/>
              </a:ext>
            </a:extLst>
          </p:cNvPr>
          <p:cNvSpPr>
            <a:spLocks noGrp="1"/>
          </p:cNvSpPr>
          <p:nvPr>
            <p:ph type="body" sz="half" idx="4294967295"/>
          </p:nvPr>
        </p:nvSpPr>
        <p:spPr>
          <a:xfrm>
            <a:off x="9626983" y="1036037"/>
            <a:ext cx="3352128" cy="3881309"/>
          </a:xfrm>
        </p:spPr>
        <p:txBody>
          <a:bodyPr vert="horz" lIns="91440" tIns="45720" rIns="91440" bIns="45720" rtlCol="0">
            <a:normAutofit/>
          </a:bodyPr>
          <a:lstStyle/>
          <a:p>
            <a:pPr marL="0"/>
            <a:endParaRPr lang="en-US" sz="1800"/>
          </a:p>
          <a:p>
            <a:pPr marL="0"/>
            <a:endParaRPr lang="en-US" sz="1800"/>
          </a:p>
        </p:txBody>
      </p:sp>
    </p:spTree>
    <p:extLst>
      <p:ext uri="{BB962C8B-B14F-4D97-AF65-F5344CB8AC3E}">
        <p14:creationId xmlns:p14="http://schemas.microsoft.com/office/powerpoint/2010/main" val="2895157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15937A-7FBA-3E4F-8B61-FEAB420DB70C}"/>
              </a:ext>
            </a:extLst>
          </p:cNvPr>
          <p:cNvPicPr>
            <a:picLocks noChangeAspect="1"/>
          </p:cNvPicPr>
          <p:nvPr/>
        </p:nvPicPr>
        <p:blipFill rotWithShape="1">
          <a:blip r:embed="rId2">
            <a:extLst>
              <a:ext uri="{28A0092B-C50C-407E-A947-70E740481C1C}">
                <a14:useLocalDpi xmlns:a14="http://schemas.microsoft.com/office/drawing/2010/main" val="0"/>
              </a:ext>
            </a:extLst>
          </a:blip>
          <a:srcRect r="38501" b="2"/>
          <a:stretch/>
        </p:blipFill>
        <p:spPr>
          <a:xfrm>
            <a:off x="3793813" y="744344"/>
            <a:ext cx="4627646" cy="4627648"/>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6">
            <a:extLst>
              <a:ext uri="{FF2B5EF4-FFF2-40B4-BE49-F238E27FC236}">
                <a16:creationId xmlns:a16="http://schemas.microsoft.com/office/drawing/2014/main" id="{A157B4F5-BC6F-6349-B5D5-B39C7C1B1C73}"/>
              </a:ext>
            </a:extLst>
          </p:cNvPr>
          <p:cNvPicPr>
            <a:picLocks noChangeAspect="1"/>
          </p:cNvPicPr>
          <p:nvPr/>
        </p:nvPicPr>
        <p:blipFill rotWithShape="1">
          <a:blip r:embed="rId3">
            <a:extLst>
              <a:ext uri="{28A0092B-C50C-407E-A947-70E740481C1C}">
                <a14:useLocalDpi xmlns:a14="http://schemas.microsoft.com/office/drawing/2010/main" val="0"/>
              </a:ext>
            </a:extLst>
          </a:blip>
          <a:srcRect l="7360" r="33555" b="-3"/>
          <a:stretch/>
        </p:blipFill>
        <p:spPr>
          <a:xfrm>
            <a:off x="1319706" y="1757695"/>
            <a:ext cx="2590737" cy="2926956"/>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 name="Picture 4">
            <a:extLst>
              <a:ext uri="{FF2B5EF4-FFF2-40B4-BE49-F238E27FC236}">
                <a16:creationId xmlns:a16="http://schemas.microsoft.com/office/drawing/2014/main" id="{97C5655F-9CBD-F44F-979E-6013A4FE8D2B}"/>
              </a:ext>
            </a:extLst>
          </p:cNvPr>
          <p:cNvPicPr>
            <a:picLocks noChangeAspect="1"/>
          </p:cNvPicPr>
          <p:nvPr/>
        </p:nvPicPr>
        <p:blipFill rotWithShape="1">
          <a:blip r:embed="rId4">
            <a:extLst>
              <a:ext uri="{28A0092B-C50C-407E-A947-70E740481C1C}">
                <a14:useLocalDpi xmlns:a14="http://schemas.microsoft.com/office/drawing/2010/main" val="0"/>
              </a:ext>
            </a:extLst>
          </a:blip>
          <a:srcRect l="4218" r="36992" b="-3"/>
          <a:stretch/>
        </p:blipFill>
        <p:spPr>
          <a:xfrm>
            <a:off x="8297994" y="1757695"/>
            <a:ext cx="2577829" cy="2926956"/>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8" name="Title 7">
            <a:extLst>
              <a:ext uri="{FF2B5EF4-FFF2-40B4-BE49-F238E27FC236}">
                <a16:creationId xmlns:a16="http://schemas.microsoft.com/office/drawing/2014/main" id="{A0CDC34A-23C4-0048-9975-0C65956C988A}"/>
              </a:ext>
            </a:extLst>
          </p:cNvPr>
          <p:cNvSpPr>
            <a:spLocks noGrp="1"/>
          </p:cNvSpPr>
          <p:nvPr>
            <p:ph type="title"/>
          </p:nvPr>
        </p:nvSpPr>
        <p:spPr/>
        <p:txBody>
          <a:bodyPr>
            <a:normAutofit/>
          </a:bodyPr>
          <a:lstStyle/>
          <a:p>
            <a:r>
              <a:rPr lang="en-US" dirty="0"/>
              <a:t>2007 </a:t>
            </a:r>
            <a:br>
              <a:rPr lang="en-US" dirty="0"/>
            </a:br>
            <a:r>
              <a:rPr lang="en-US" dirty="0"/>
              <a:t>11 yr old girl presented with</a:t>
            </a:r>
          </a:p>
        </p:txBody>
      </p:sp>
      <p:sp>
        <p:nvSpPr>
          <p:cNvPr id="3" name="Content Placeholder 2">
            <a:extLst>
              <a:ext uri="{FF2B5EF4-FFF2-40B4-BE49-F238E27FC236}">
                <a16:creationId xmlns:a16="http://schemas.microsoft.com/office/drawing/2014/main" id="{19CD7106-E4A2-1542-BFDF-4153C5B11FEE}"/>
              </a:ext>
            </a:extLst>
          </p:cNvPr>
          <p:cNvSpPr>
            <a:spLocks noGrp="1"/>
          </p:cNvSpPr>
          <p:nvPr>
            <p:ph idx="1"/>
          </p:nvPr>
        </p:nvSpPr>
        <p:spPr/>
        <p:txBody>
          <a:bodyPr/>
          <a:lstStyle/>
          <a:p>
            <a:endParaRPr lang="en-US"/>
          </a:p>
        </p:txBody>
      </p:sp>
      <p:sp>
        <p:nvSpPr>
          <p:cNvPr id="12" name="TextBox 11">
            <a:extLst>
              <a:ext uri="{FF2B5EF4-FFF2-40B4-BE49-F238E27FC236}">
                <a16:creationId xmlns:a16="http://schemas.microsoft.com/office/drawing/2014/main" id="{203F9431-003E-7A4A-AE11-CF474EC76C78}"/>
              </a:ext>
            </a:extLst>
          </p:cNvPr>
          <p:cNvSpPr txBox="1"/>
          <p:nvPr/>
        </p:nvSpPr>
        <p:spPr>
          <a:xfrm>
            <a:off x="143513" y="697022"/>
            <a:ext cx="6096000" cy="369332"/>
          </a:xfrm>
          <a:prstGeom prst="rect">
            <a:avLst/>
          </a:prstGeom>
          <a:noFill/>
        </p:spPr>
        <p:txBody>
          <a:bodyPr wrap="square">
            <a:spAutoFit/>
          </a:bodyPr>
          <a:lstStyle/>
          <a:p>
            <a:r>
              <a:rPr lang="en-US" dirty="0">
                <a:latin typeface="Baskerville" panose="02020502070401020303" pitchFamily="18" charset="0"/>
                <a:ea typeface="Baskerville" panose="02020502070401020303" pitchFamily="18" charset="0"/>
              </a:rPr>
              <a:t>Case # 5</a:t>
            </a:r>
            <a:endParaRPr lang="en-US" dirty="0"/>
          </a:p>
        </p:txBody>
      </p:sp>
    </p:spTree>
    <p:extLst>
      <p:ext uri="{BB962C8B-B14F-4D97-AF65-F5344CB8AC3E}">
        <p14:creationId xmlns:p14="http://schemas.microsoft.com/office/powerpoint/2010/main" val="27487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505D-BD06-594F-B6C7-B1A7CB6C100B}"/>
              </a:ext>
            </a:extLst>
          </p:cNvPr>
          <p:cNvSpPr>
            <a:spLocks noGrp="1"/>
          </p:cNvSpPr>
          <p:nvPr>
            <p:ph type="title"/>
          </p:nvPr>
        </p:nvSpPr>
        <p:spPr/>
        <p:txBody>
          <a:bodyPr/>
          <a:lstStyle/>
          <a:p>
            <a:endParaRPr lang="en-US" dirty="0">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22DBCAE0-1518-8144-878C-FF33F21D1D39}"/>
              </a:ext>
            </a:extLst>
          </p:cNvPr>
          <p:cNvSpPr>
            <a:spLocks noGrp="1"/>
          </p:cNvSpPr>
          <p:nvPr>
            <p:ph type="body" idx="1"/>
          </p:nvPr>
        </p:nvSpPr>
        <p:spPr/>
        <p:txBody>
          <a:bodyPr/>
          <a:lstStyle/>
          <a:p>
            <a:r>
              <a:rPr lang="en-US" dirty="0">
                <a:latin typeface="Baskerville Old Face" panose="02020602080505020303" pitchFamily="18" charset="77"/>
              </a:rPr>
              <a:t>Present history </a:t>
            </a:r>
          </a:p>
        </p:txBody>
      </p:sp>
      <p:sp>
        <p:nvSpPr>
          <p:cNvPr id="6" name="Text Placeholder 5">
            <a:extLst>
              <a:ext uri="{FF2B5EF4-FFF2-40B4-BE49-F238E27FC236}">
                <a16:creationId xmlns:a16="http://schemas.microsoft.com/office/drawing/2014/main" id="{006AD987-E504-3F41-89A3-6F47D068EC8E}"/>
              </a:ext>
            </a:extLst>
          </p:cNvPr>
          <p:cNvSpPr>
            <a:spLocks noGrp="1"/>
          </p:cNvSpPr>
          <p:nvPr>
            <p:ph type="body" sz="half" idx="15"/>
          </p:nvPr>
        </p:nvSpPr>
        <p:spPr/>
        <p:txBody>
          <a:bodyPr/>
          <a:lstStyle/>
          <a:p>
            <a:pPr marL="285750" indent="-285750" algn="l">
              <a:buFont typeface="Wingdings" pitchFamily="2" charset="2"/>
              <a:buChar char="Ø"/>
            </a:pPr>
            <a:r>
              <a:rPr lang="en-US" dirty="0">
                <a:latin typeface="Baskerville Old Face" panose="020F0502020204030204" pitchFamily="34" charset="0"/>
              </a:rPr>
              <a:t>Multiple cut wounds in the hands.</a:t>
            </a:r>
          </a:p>
          <a:p>
            <a:pPr marL="285750" indent="-285750" algn="l">
              <a:buFont typeface="Wingdings" pitchFamily="2" charset="2"/>
              <a:buChar char="Ø"/>
            </a:pPr>
            <a:r>
              <a:rPr lang="en-US" dirty="0">
                <a:latin typeface="Baskerville Old Face" panose="020F0502020204030204" pitchFamily="34" charset="0"/>
              </a:rPr>
              <a:t>Superficial cut wound by a fruit knife.</a:t>
            </a:r>
          </a:p>
        </p:txBody>
      </p:sp>
      <p:sp>
        <p:nvSpPr>
          <p:cNvPr id="4" name="Text Placeholder 3">
            <a:extLst>
              <a:ext uri="{FF2B5EF4-FFF2-40B4-BE49-F238E27FC236}">
                <a16:creationId xmlns:a16="http://schemas.microsoft.com/office/drawing/2014/main" id="{F57308CA-CA95-8E49-9FCF-457D897350CF}"/>
              </a:ext>
            </a:extLst>
          </p:cNvPr>
          <p:cNvSpPr>
            <a:spLocks noGrp="1"/>
          </p:cNvSpPr>
          <p:nvPr>
            <p:ph type="body" sz="quarter" idx="3"/>
          </p:nvPr>
        </p:nvSpPr>
        <p:spPr/>
        <p:txBody>
          <a:bodyPr/>
          <a:lstStyle/>
          <a:p>
            <a:r>
              <a:rPr lang="en-US" dirty="0">
                <a:latin typeface="Baskerville" panose="02020502070401020303" pitchFamily="18" charset="0"/>
                <a:ea typeface="Baskerville" panose="02020502070401020303" pitchFamily="18" charset="0"/>
              </a:rPr>
              <a:t>Social history </a:t>
            </a:r>
          </a:p>
        </p:txBody>
      </p:sp>
      <p:sp>
        <p:nvSpPr>
          <p:cNvPr id="7" name="Text Placeholder 6">
            <a:extLst>
              <a:ext uri="{FF2B5EF4-FFF2-40B4-BE49-F238E27FC236}">
                <a16:creationId xmlns:a16="http://schemas.microsoft.com/office/drawing/2014/main" id="{A531BAEB-4108-0F45-9349-14B168C4A0D6}"/>
              </a:ext>
            </a:extLst>
          </p:cNvPr>
          <p:cNvSpPr>
            <a:spLocks noGrp="1"/>
          </p:cNvSpPr>
          <p:nvPr>
            <p:ph type="body" sz="half" idx="16"/>
          </p:nvPr>
        </p:nvSpPr>
        <p:spPr/>
        <p:txBody>
          <a:bodyPr/>
          <a:lstStyle/>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Youngest girl in the family.</a:t>
            </a:r>
          </a:p>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Good family dynamics.</a:t>
            </a:r>
          </a:p>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Poor school performance with frequent changes in the school.</a:t>
            </a:r>
          </a:p>
        </p:txBody>
      </p:sp>
      <p:sp>
        <p:nvSpPr>
          <p:cNvPr id="5" name="Text Placeholder 4">
            <a:extLst>
              <a:ext uri="{FF2B5EF4-FFF2-40B4-BE49-F238E27FC236}">
                <a16:creationId xmlns:a16="http://schemas.microsoft.com/office/drawing/2014/main" id="{C1F40675-6588-E948-9DC8-EDE2A4E0F177}"/>
              </a:ext>
            </a:extLst>
          </p:cNvPr>
          <p:cNvSpPr>
            <a:spLocks noGrp="1"/>
          </p:cNvSpPr>
          <p:nvPr>
            <p:ph type="body" sz="quarter" idx="13"/>
          </p:nvPr>
        </p:nvSpPr>
        <p:spPr/>
        <p:txBody>
          <a:bodyPr/>
          <a:lstStyle/>
          <a:p>
            <a:r>
              <a:rPr lang="en-US" dirty="0">
                <a:latin typeface="Baskerville" panose="02020502070401020303" pitchFamily="18" charset="0"/>
                <a:ea typeface="Baskerville" panose="02020502070401020303" pitchFamily="18" charset="0"/>
              </a:rPr>
              <a:t>Past history </a:t>
            </a:r>
          </a:p>
        </p:txBody>
      </p:sp>
      <p:sp>
        <p:nvSpPr>
          <p:cNvPr id="8" name="Text Placeholder 7">
            <a:extLst>
              <a:ext uri="{FF2B5EF4-FFF2-40B4-BE49-F238E27FC236}">
                <a16:creationId xmlns:a16="http://schemas.microsoft.com/office/drawing/2014/main" id="{63D9E7EF-D635-9745-83CC-DAE537830E95}"/>
              </a:ext>
            </a:extLst>
          </p:cNvPr>
          <p:cNvSpPr>
            <a:spLocks noGrp="1"/>
          </p:cNvSpPr>
          <p:nvPr>
            <p:ph type="body" sz="half" idx="17"/>
          </p:nvPr>
        </p:nvSpPr>
        <p:spPr/>
        <p:txBody>
          <a:bodyPr/>
          <a:lstStyle/>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Nocturnal enuresis.</a:t>
            </a:r>
          </a:p>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Fractured lower limb last month.</a:t>
            </a:r>
          </a:p>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No past surgical history.</a:t>
            </a:r>
          </a:p>
          <a:p>
            <a:pPr marL="285750" indent="-285750" algn="l">
              <a:buFont typeface="Wingdings" pitchFamily="2" charset="2"/>
              <a:buChar char="Ø"/>
            </a:pPr>
            <a:r>
              <a:rPr lang="en-US" dirty="0">
                <a:latin typeface="Baskerville" panose="02020502070401020303" pitchFamily="18" charset="0"/>
                <a:ea typeface="Baskerville" panose="02020502070401020303" pitchFamily="18" charset="0"/>
              </a:rPr>
              <a:t>Normal pregnancy &amp; postpartum.</a:t>
            </a:r>
          </a:p>
          <a:p>
            <a:pPr marL="285750" indent="-285750">
              <a:buFont typeface="Wingdings" pitchFamily="2" charset="2"/>
              <a:buChar char="Ø"/>
            </a:pPr>
            <a:endParaRPr lang="en-US" dirty="0"/>
          </a:p>
        </p:txBody>
      </p:sp>
      <p:pic>
        <p:nvPicPr>
          <p:cNvPr id="11" name="Picture 11">
            <a:extLst>
              <a:ext uri="{FF2B5EF4-FFF2-40B4-BE49-F238E27FC236}">
                <a16:creationId xmlns:a16="http://schemas.microsoft.com/office/drawing/2014/main" id="{9E11A689-15A4-E349-BCE7-0E1456A7D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608" y="55694"/>
            <a:ext cx="3304928" cy="2235200"/>
          </a:xfrm>
          <a:prstGeom prst="rect">
            <a:avLst/>
          </a:prstGeom>
        </p:spPr>
      </p:pic>
      <p:pic>
        <p:nvPicPr>
          <p:cNvPr id="13" name="Picture 13">
            <a:extLst>
              <a:ext uri="{FF2B5EF4-FFF2-40B4-BE49-F238E27FC236}">
                <a16:creationId xmlns:a16="http://schemas.microsoft.com/office/drawing/2014/main" id="{3E5F120A-A200-9E4C-AF1A-B38080D57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02" y="4460545"/>
            <a:ext cx="3429000" cy="2397455"/>
          </a:xfrm>
          <a:prstGeom prst="rect">
            <a:avLst/>
          </a:prstGeom>
        </p:spPr>
      </p:pic>
    </p:spTree>
    <p:extLst>
      <p:ext uri="{BB962C8B-B14F-4D97-AF65-F5344CB8AC3E}">
        <p14:creationId xmlns:p14="http://schemas.microsoft.com/office/powerpoint/2010/main" val="72418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EB4B6-44E0-504B-8342-19E6810A3BC8}"/>
              </a:ext>
            </a:extLst>
          </p:cNvPr>
          <p:cNvSpPr>
            <a:spLocks noGrp="1"/>
          </p:cNvSpPr>
          <p:nvPr>
            <p:ph type="title"/>
          </p:nvPr>
        </p:nvSpPr>
        <p:spPr>
          <a:xfrm>
            <a:off x="1332145" y="-402026"/>
            <a:ext cx="3935688" cy="2023252"/>
          </a:xfrm>
        </p:spPr>
        <p:txBody>
          <a:bodyPr/>
          <a:lstStyle/>
          <a:p>
            <a:pPr algn="l"/>
            <a:r>
              <a:rPr lang="en-US" dirty="0">
                <a:latin typeface="Baskerville" panose="02020502070401020303" pitchFamily="18" charset="0"/>
                <a:ea typeface="Baskerville" panose="02020502070401020303" pitchFamily="18" charset="0"/>
              </a:rPr>
              <a:t>2012-2015</a:t>
            </a:r>
            <a:br>
              <a:rPr lang="en-US" dirty="0">
                <a:latin typeface="Baskerville" panose="02020502070401020303" pitchFamily="18" charset="0"/>
                <a:ea typeface="Baskerville" panose="02020502070401020303" pitchFamily="18" charset="0"/>
              </a:rPr>
            </a:br>
            <a:endParaRPr lang="en-US" dirty="0">
              <a:latin typeface="Baskerville" panose="02020502070401020303" pitchFamily="18" charset="0"/>
              <a:ea typeface="Baskerville" panose="02020502070401020303" pitchFamily="18" charset="0"/>
            </a:endParaRPr>
          </a:p>
        </p:txBody>
      </p:sp>
      <p:sp>
        <p:nvSpPr>
          <p:cNvPr id="17" name="Content Placeholder 16">
            <a:extLst>
              <a:ext uri="{FF2B5EF4-FFF2-40B4-BE49-F238E27FC236}">
                <a16:creationId xmlns:a16="http://schemas.microsoft.com/office/drawing/2014/main" id="{A7E5355B-C9EF-CE4B-8441-095E211112C9}"/>
              </a:ext>
            </a:extLst>
          </p:cNvPr>
          <p:cNvSpPr>
            <a:spLocks noGrp="1"/>
          </p:cNvSpPr>
          <p:nvPr>
            <p:ph sz="quarter" idx="13"/>
          </p:nvPr>
        </p:nvSpPr>
        <p:spPr>
          <a:xfrm>
            <a:off x="4715747" y="609601"/>
            <a:ext cx="6200163" cy="5181599"/>
          </a:xfrm>
        </p:spPr>
        <p:txBody>
          <a:bodyPr/>
          <a:lstStyle/>
          <a:p>
            <a:pPr>
              <a:buFont typeface="Wingdings" pitchFamily="2" charset="2"/>
              <a:buChar char="Ø"/>
            </a:pPr>
            <a:r>
              <a:rPr lang="en-US" dirty="0">
                <a:latin typeface="Baskerville" panose="02020502070401020303" pitchFamily="18" charset="0"/>
                <a:ea typeface="Baskerville" panose="02020502070401020303" pitchFamily="18" charset="0"/>
              </a:rPr>
              <a:t>Could not finish high school.</a:t>
            </a:r>
          </a:p>
          <a:p>
            <a:pPr>
              <a:buFont typeface="Wingdings" pitchFamily="2" charset="2"/>
              <a:buChar char="Ø"/>
            </a:pPr>
            <a:r>
              <a:rPr lang="en-US" dirty="0">
                <a:latin typeface="Baskerville" panose="02020502070401020303" pitchFamily="18" charset="0"/>
                <a:ea typeface="Baskerville" panose="02020502070401020303" pitchFamily="18" charset="0"/>
              </a:rPr>
              <a:t>No close friends.</a:t>
            </a:r>
          </a:p>
          <a:p>
            <a:pPr>
              <a:buFont typeface="Wingdings" pitchFamily="2" charset="2"/>
              <a:buChar char="Ø"/>
            </a:pPr>
            <a:r>
              <a:rPr lang="en-US" dirty="0">
                <a:latin typeface="Baskerville" panose="02020502070401020303" pitchFamily="18" charset="0"/>
                <a:ea typeface="Baskerville" panose="02020502070401020303" pitchFamily="18" charset="0"/>
              </a:rPr>
              <a:t>In conflict with her parents</a:t>
            </a:r>
          </a:p>
          <a:p>
            <a:pPr>
              <a:buFont typeface="Wingdings" pitchFamily="2" charset="2"/>
              <a:buChar char="Ø"/>
            </a:pPr>
            <a:r>
              <a:rPr lang="en-US" dirty="0" err="1">
                <a:latin typeface="Baskerville" panose="02020502070401020303" pitchFamily="18" charset="0"/>
                <a:ea typeface="Baskerville" panose="02020502070401020303" pitchFamily="18" charset="0"/>
              </a:rPr>
              <a:t>reccarent</a:t>
            </a:r>
            <a:r>
              <a:rPr lang="en-US" dirty="0">
                <a:latin typeface="Baskerville" panose="02020502070401020303" pitchFamily="18" charset="0"/>
                <a:ea typeface="Baskerville" panose="02020502070401020303" pitchFamily="18" charset="0"/>
              </a:rPr>
              <a:t> car accident</a:t>
            </a:r>
          </a:p>
          <a:p>
            <a:pPr>
              <a:buFont typeface="Wingdings" pitchFamily="2" charset="2"/>
              <a:buChar char="Ø"/>
            </a:pPr>
            <a:r>
              <a:rPr lang="en-US" dirty="0">
                <a:latin typeface="Baskerville" panose="02020502070401020303" pitchFamily="18" charset="0"/>
                <a:ea typeface="Baskerville" panose="02020502070401020303" pitchFamily="18" charset="0"/>
              </a:rPr>
              <a:t>Smoking marijuana </a:t>
            </a:r>
          </a:p>
        </p:txBody>
      </p:sp>
      <p:sp>
        <p:nvSpPr>
          <p:cNvPr id="16" name="Text Placeholder 15">
            <a:extLst>
              <a:ext uri="{FF2B5EF4-FFF2-40B4-BE49-F238E27FC236}">
                <a16:creationId xmlns:a16="http://schemas.microsoft.com/office/drawing/2014/main" id="{3B594A84-D212-C64C-B9A1-E22CA44F7292}"/>
              </a:ext>
            </a:extLst>
          </p:cNvPr>
          <p:cNvSpPr>
            <a:spLocks noGrp="1"/>
          </p:cNvSpPr>
          <p:nvPr>
            <p:ph type="body" sz="half" idx="2"/>
          </p:nvPr>
        </p:nvSpPr>
        <p:spPr/>
        <p:txBody>
          <a:bodyPr>
            <a:normAutofit/>
          </a:bodyPr>
          <a:lstStyle/>
          <a:p>
            <a:r>
              <a:rPr lang="en-US" sz="3600" dirty="0"/>
              <a:t>2012-2015</a:t>
            </a:r>
          </a:p>
        </p:txBody>
      </p:sp>
      <p:pic>
        <p:nvPicPr>
          <p:cNvPr id="14" name="Picture 14">
            <a:extLst>
              <a:ext uri="{FF2B5EF4-FFF2-40B4-BE49-F238E27FC236}">
                <a16:creationId xmlns:a16="http://schemas.microsoft.com/office/drawing/2014/main" id="{FBCD5EE3-2B1D-B94F-91BA-7408DF936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8" y="1621226"/>
            <a:ext cx="4337269" cy="4628202"/>
          </a:xfrm>
          <a:prstGeom prst="rect">
            <a:avLst/>
          </a:prstGeom>
        </p:spPr>
      </p:pic>
      <p:pic>
        <p:nvPicPr>
          <p:cNvPr id="18" name="Graphic 18" descr="Car">
            <a:extLst>
              <a:ext uri="{FF2B5EF4-FFF2-40B4-BE49-F238E27FC236}">
                <a16:creationId xmlns:a16="http://schemas.microsoft.com/office/drawing/2014/main" id="{66604D96-EEF4-5E47-93B0-1DFF2EC18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00639" y="1935363"/>
            <a:ext cx="914400" cy="914400"/>
          </a:xfrm>
          <a:prstGeom prst="rect">
            <a:avLst/>
          </a:prstGeom>
        </p:spPr>
      </p:pic>
      <p:pic>
        <p:nvPicPr>
          <p:cNvPr id="20" name="Graphic 20" descr="Family with two children">
            <a:extLst>
              <a:ext uri="{FF2B5EF4-FFF2-40B4-BE49-F238E27FC236}">
                <a16:creationId xmlns:a16="http://schemas.microsoft.com/office/drawing/2014/main" id="{ECDE9A8D-F392-284D-A4B8-2CBD6FD7A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80932" y="1324601"/>
            <a:ext cx="914400" cy="914400"/>
          </a:xfrm>
          <a:prstGeom prst="rect">
            <a:avLst/>
          </a:prstGeom>
        </p:spPr>
      </p:pic>
      <p:pic>
        <p:nvPicPr>
          <p:cNvPr id="22" name="Graphic 22" descr="Man">
            <a:extLst>
              <a:ext uri="{FF2B5EF4-FFF2-40B4-BE49-F238E27FC236}">
                <a16:creationId xmlns:a16="http://schemas.microsoft.com/office/drawing/2014/main" id="{6E1CBB0E-15FB-7D48-9681-DFD3BC6804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6511" y="930021"/>
            <a:ext cx="684924" cy="684924"/>
          </a:xfrm>
          <a:prstGeom prst="rect">
            <a:avLst/>
          </a:prstGeom>
        </p:spPr>
      </p:pic>
      <p:pic>
        <p:nvPicPr>
          <p:cNvPr id="24" name="Graphic 24" descr="Smoking">
            <a:extLst>
              <a:ext uri="{FF2B5EF4-FFF2-40B4-BE49-F238E27FC236}">
                <a16:creationId xmlns:a16="http://schemas.microsoft.com/office/drawing/2014/main" id="{8B7FCF14-D58B-DA48-82C2-7B298FD3B1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03875" y="2620288"/>
            <a:ext cx="914400" cy="914400"/>
          </a:xfrm>
          <a:prstGeom prst="rect">
            <a:avLst/>
          </a:prstGeom>
        </p:spPr>
      </p:pic>
    </p:spTree>
    <p:extLst>
      <p:ext uri="{BB962C8B-B14F-4D97-AF65-F5344CB8AC3E}">
        <p14:creationId xmlns:p14="http://schemas.microsoft.com/office/powerpoint/2010/main" val="1878853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CC2009-E2D0-E246-BFEA-F936755946A5}"/>
              </a:ext>
            </a:extLst>
          </p:cNvPr>
          <p:cNvSpPr txBox="1"/>
          <p:nvPr/>
        </p:nvSpPr>
        <p:spPr>
          <a:xfrm>
            <a:off x="1407583" y="1720840"/>
            <a:ext cx="8286750" cy="3447098"/>
          </a:xfrm>
          <a:prstGeom prst="rect">
            <a:avLst/>
          </a:prstGeom>
          <a:noFill/>
        </p:spPr>
        <p:txBody>
          <a:bodyPr wrap="square">
            <a:spAutoFit/>
          </a:bodyPr>
          <a:lstStyle/>
          <a:p>
            <a:pPr>
              <a:spcAft>
                <a:spcPts val="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3. </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4000" dirty="0">
                <a:effectLst/>
                <a:latin typeface="Angsana New" panose="02020603050405020304" pitchFamily="18" charset="-34"/>
                <a:ea typeface="Times New Roman" panose="02020603050405020304" pitchFamily="18" charset="0"/>
                <a:cs typeface="Angsana New" panose="02020603050405020304" pitchFamily="18" charset="-34"/>
              </a:rPr>
              <a:t>To be fully effective and efficient, primary care for mental health must be coordinated with a network of services at different levels of care and complemented by broader health system development.</a:t>
            </a:r>
          </a:p>
          <a:p>
            <a:pPr>
              <a:spcAft>
                <a:spcPts val="0"/>
              </a:spcAft>
            </a:pPr>
            <a:r>
              <a:rPr lang="en-US" sz="4000" dirty="0">
                <a:effectLst/>
                <a:latin typeface="Angsana New" panose="02020603050405020304" pitchFamily="18" charset="-34"/>
                <a:ea typeface="Times New Roman" panose="02020603050405020304" pitchFamily="18" charset="0"/>
                <a:cs typeface="Angsana New" panose="02020603050405020304" pitchFamily="18" charset="-34"/>
              </a:rPr>
              <a:t> </a:t>
            </a:r>
            <a:endParaRPr lang="en-US" sz="40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763909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941F45A-B98F-8148-96CD-71EACA83EAE4}"/>
              </a:ext>
            </a:extLst>
          </p:cNvPr>
          <p:cNvPicPr>
            <a:picLocks noChangeAspect="1"/>
          </p:cNvPicPr>
          <p:nvPr/>
        </p:nvPicPr>
        <p:blipFill rotWithShape="1">
          <a:blip r:embed="rId2">
            <a:extLst>
              <a:ext uri="{28A0092B-C50C-407E-A947-70E740481C1C}">
                <a14:useLocalDpi xmlns:a14="http://schemas.microsoft.com/office/drawing/2010/main" val="0"/>
              </a:ext>
            </a:extLst>
          </a:blip>
          <a:srcRect t="7090" b="8641"/>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26851B5-62FF-F741-B1D0-DEB1C1A01885}"/>
              </a:ext>
            </a:extLst>
          </p:cNvPr>
          <p:cNvSpPr>
            <a:spLocks noGrp="1"/>
          </p:cNvSpPr>
          <p:nvPr>
            <p:ph type="title"/>
          </p:nvPr>
        </p:nvSpPr>
        <p:spPr>
          <a:xfrm>
            <a:off x="1307482" y="950976"/>
            <a:ext cx="9499092" cy="1263718"/>
          </a:xfrm>
        </p:spPr>
        <p:txBody>
          <a:bodyPr>
            <a:normAutofit/>
          </a:bodyPr>
          <a:lstStyle/>
          <a:p>
            <a:r>
              <a:rPr lang="en-US" sz="3600" cap="all" dirty="0">
                <a:solidFill>
                  <a:srgbClr val="FFFFFF"/>
                </a:solidFill>
                <a:latin typeface="Angsana New" panose="02020603050405020304" pitchFamily="18" charset="-34"/>
                <a:ea typeface="+mj-ea"/>
                <a:cs typeface="Angsana New" panose="02020603050405020304" pitchFamily="18" charset="-34"/>
              </a:rPr>
              <a:t>What is your differential diagnosis?</a:t>
            </a:r>
            <a:endParaRPr lang="en-US" dirty="0">
              <a:solidFill>
                <a:srgbClr val="FFFFFF"/>
              </a:solidFill>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8487BE77-328A-7D49-B80E-E6228E886F7B}"/>
              </a:ext>
            </a:extLst>
          </p:cNvPr>
          <p:cNvSpPr>
            <a:spLocks noGrp="1"/>
          </p:cNvSpPr>
          <p:nvPr>
            <p:ph sz="quarter" idx="13"/>
          </p:nvPr>
        </p:nvSpPr>
        <p:spPr>
          <a:xfrm>
            <a:off x="1383682" y="2367093"/>
            <a:ext cx="9346692" cy="3090732"/>
          </a:xfrm>
        </p:spPr>
        <p:txBody>
          <a:bodyPr>
            <a:normAutofit/>
          </a:bodyPr>
          <a:lstStyle/>
          <a:p>
            <a:pPr marL="457200" indent="-457200">
              <a:buFont typeface="+mj-lt"/>
              <a:buAutoNum type="alphaLcParenR"/>
            </a:pPr>
            <a:endParaRPr lang="en-US" dirty="0">
              <a:solidFill>
                <a:srgbClr val="FFFFFF"/>
              </a:solidFill>
              <a:latin typeface="Baskerville" panose="02020502070401020303" pitchFamily="18" charset="0"/>
              <a:ea typeface="Baskerville" panose="02020502070401020303" pitchFamily="18" charset="0"/>
            </a:endParaRPr>
          </a:p>
          <a:p>
            <a:pPr marL="457200" indent="-457200">
              <a:buFont typeface="+mj-lt"/>
              <a:buAutoNum type="alphaLcParenR"/>
            </a:pPr>
            <a:r>
              <a:rPr lang="en-US" dirty="0">
                <a:latin typeface="Baskerville" panose="02020502070401020303" pitchFamily="18" charset="0"/>
                <a:ea typeface="Baskerville" panose="02020502070401020303" pitchFamily="18" charset="0"/>
              </a:rPr>
              <a:t>Learning disabilities.</a:t>
            </a:r>
          </a:p>
          <a:p>
            <a:pPr marL="457200" indent="-457200">
              <a:buFont typeface="+mj-lt"/>
              <a:buAutoNum type="alphaLcParenR"/>
            </a:pPr>
            <a:r>
              <a:rPr lang="en-US" dirty="0" err="1">
                <a:latin typeface="Baskerville" panose="02020502070401020303" pitchFamily="18" charset="0"/>
                <a:ea typeface="Baskerville" panose="02020502070401020303" pitchFamily="18" charset="0"/>
              </a:rPr>
              <a:t>Adhd</a:t>
            </a:r>
            <a:endParaRPr lang="en-US" dirty="0">
              <a:latin typeface="Baskerville" panose="02020502070401020303" pitchFamily="18" charset="0"/>
              <a:ea typeface="Baskerville" panose="02020502070401020303" pitchFamily="18" charset="0"/>
            </a:endParaRPr>
          </a:p>
          <a:p>
            <a:pPr marL="457200" indent="-457200">
              <a:buFont typeface="+mj-lt"/>
              <a:buAutoNum type="alphaLcParenR"/>
            </a:pPr>
            <a:r>
              <a:rPr lang="en-US" dirty="0">
                <a:latin typeface="Baskerville" panose="02020502070401020303" pitchFamily="18" charset="0"/>
                <a:ea typeface="Baskerville" panose="02020502070401020303" pitchFamily="18" charset="0"/>
              </a:rPr>
              <a:t>Bipolar disorder</a:t>
            </a:r>
          </a:p>
          <a:p>
            <a:pPr marL="457200" indent="-457200">
              <a:buFont typeface="+mj-lt"/>
              <a:buAutoNum type="alphaLcParenR"/>
            </a:pPr>
            <a:r>
              <a:rPr lang="en-US" sz="1800" dirty="0">
                <a:latin typeface="Baskerville" panose="02020502070401020303" pitchFamily="18" charset="0"/>
                <a:ea typeface="Baskerville" panose="02020502070401020303" pitchFamily="18" charset="0"/>
              </a:rPr>
              <a:t>Conduct disorder</a:t>
            </a:r>
            <a:endParaRPr lang="en-US" dirty="0">
              <a:latin typeface="Baskerville" panose="02020502070401020303" pitchFamily="18" charset="0"/>
              <a:ea typeface="Baskerville" panose="02020502070401020303" pitchFamily="18" charset="0"/>
            </a:endParaRPr>
          </a:p>
          <a:p>
            <a:pPr marL="457200" indent="-457200">
              <a:buFont typeface="+mj-lt"/>
              <a:buAutoNum type="alphaLcParenR"/>
            </a:pPr>
            <a:r>
              <a:rPr lang="en-US" dirty="0">
                <a:latin typeface="Baskerville" panose="02020502070401020303" pitchFamily="18" charset="0"/>
                <a:ea typeface="Baskerville" panose="02020502070401020303" pitchFamily="18" charset="0"/>
              </a:rPr>
              <a:t> Personality disorders</a:t>
            </a:r>
            <a:r>
              <a:rPr lang="en-US" dirty="0">
                <a:solidFill>
                  <a:srgbClr val="FFFFFF"/>
                </a:solidFill>
                <a:latin typeface="Baskerville" panose="02020502070401020303" pitchFamily="18" charset="0"/>
                <a:ea typeface="Baskerville" panose="02020502070401020303" pitchFamily="18" charset="0"/>
              </a:rPr>
              <a:t> </a:t>
            </a:r>
          </a:p>
        </p:txBody>
      </p:sp>
    </p:spTree>
    <p:extLst>
      <p:ext uri="{BB962C8B-B14F-4D97-AF65-F5344CB8AC3E}">
        <p14:creationId xmlns:p14="http://schemas.microsoft.com/office/powerpoint/2010/main" val="1841112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3" name="Rectangle 12">
            <a:extLst>
              <a:ext uri="{FF2B5EF4-FFF2-40B4-BE49-F238E27FC236}">
                <a16:creationId xmlns:a16="http://schemas.microsoft.com/office/drawing/2014/main" id="{6E73A080-7EB4-4F45-8415-A13DA26CF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a:extLst>
              <a:ext uri="{FF2B5EF4-FFF2-40B4-BE49-F238E27FC236}">
                <a16:creationId xmlns:a16="http://schemas.microsoft.com/office/drawing/2014/main" id="{668C44A5-B17C-493D-B564-8B8EB1A6CC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746C11E0-6D45-BA41-94D0-8C8273719534}"/>
              </a:ext>
            </a:extLst>
          </p:cNvPr>
          <p:cNvPicPr>
            <a:picLocks noChangeAspect="1"/>
          </p:cNvPicPr>
          <p:nvPr/>
        </p:nvPicPr>
        <p:blipFill rotWithShape="1">
          <a:blip r:embed="rId3">
            <a:extLst>
              <a:ext uri="{28A0092B-C50C-407E-A947-70E740481C1C}">
                <a14:useLocalDpi xmlns:a14="http://schemas.microsoft.com/office/drawing/2010/main" val="0"/>
              </a:ext>
            </a:extLst>
          </a:blip>
          <a:srcRect l="2287" r="4" b="4"/>
          <a:stretch/>
        </p:blipFill>
        <p:spPr>
          <a:xfrm>
            <a:off x="-2" y="10"/>
            <a:ext cx="2995152" cy="4142220"/>
          </a:xfrm>
          <a:prstGeom prst="rect">
            <a:avLst/>
          </a:prstGeom>
        </p:spPr>
      </p:pic>
      <p:pic>
        <p:nvPicPr>
          <p:cNvPr id="4" name="Picture 4">
            <a:extLst>
              <a:ext uri="{FF2B5EF4-FFF2-40B4-BE49-F238E27FC236}">
                <a16:creationId xmlns:a16="http://schemas.microsoft.com/office/drawing/2014/main" id="{8CC26F72-616E-844C-8CC7-FBCF53867EEE}"/>
              </a:ext>
            </a:extLst>
          </p:cNvPr>
          <p:cNvPicPr>
            <a:picLocks noChangeAspect="1"/>
          </p:cNvPicPr>
          <p:nvPr/>
        </p:nvPicPr>
        <p:blipFill rotWithShape="1">
          <a:blip r:embed="rId4">
            <a:extLst>
              <a:ext uri="{28A0092B-C50C-407E-A947-70E740481C1C}">
                <a14:useLocalDpi xmlns:a14="http://schemas.microsoft.com/office/drawing/2010/main" val="0"/>
              </a:ext>
            </a:extLst>
          </a:blip>
          <a:srcRect t="1171" r="6" b="10234"/>
          <a:stretch/>
        </p:blipFill>
        <p:spPr>
          <a:xfrm>
            <a:off x="3035809" y="1"/>
            <a:ext cx="3035808" cy="2071114"/>
          </a:xfrm>
          <a:prstGeom prst="rect">
            <a:avLst/>
          </a:prstGeom>
        </p:spPr>
      </p:pic>
      <p:pic>
        <p:nvPicPr>
          <p:cNvPr id="6" name="Picture 6">
            <a:extLst>
              <a:ext uri="{FF2B5EF4-FFF2-40B4-BE49-F238E27FC236}">
                <a16:creationId xmlns:a16="http://schemas.microsoft.com/office/drawing/2014/main" id="{3F4FB975-4BD7-8843-9E25-327DCE996EF2}"/>
              </a:ext>
            </a:extLst>
          </p:cNvPr>
          <p:cNvPicPr>
            <a:picLocks noChangeAspect="1"/>
          </p:cNvPicPr>
          <p:nvPr/>
        </p:nvPicPr>
        <p:blipFill rotWithShape="1">
          <a:blip r:embed="rId5">
            <a:extLst>
              <a:ext uri="{28A0092B-C50C-407E-A947-70E740481C1C}">
                <a14:useLocalDpi xmlns:a14="http://schemas.microsoft.com/office/drawing/2010/main" val="0"/>
              </a:ext>
            </a:extLst>
          </a:blip>
          <a:srcRect t="6952" r="-3" b="44950"/>
          <a:stretch/>
        </p:blipFill>
        <p:spPr>
          <a:xfrm>
            <a:off x="3035809" y="2077792"/>
            <a:ext cx="3035808" cy="2071114"/>
          </a:xfrm>
          <a:prstGeom prst="rect">
            <a:avLst/>
          </a:prstGeom>
        </p:spPr>
      </p:pic>
      <p:cxnSp>
        <p:nvCxnSpPr>
          <p:cNvPr id="35" name="Straight Connector 16">
            <a:extLst>
              <a:ext uri="{FF2B5EF4-FFF2-40B4-BE49-F238E27FC236}">
                <a16:creationId xmlns:a16="http://schemas.microsoft.com/office/drawing/2014/main" id="{836DF01F-CFF8-440A-B1F0-194869C88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76465" y="2071114"/>
            <a:ext cx="301752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36" name="Rectangle 18">
            <a:extLst>
              <a:ext uri="{FF2B5EF4-FFF2-40B4-BE49-F238E27FC236}">
                <a16:creationId xmlns:a16="http://schemas.microsoft.com/office/drawing/2014/main" id="{AFC64BE4-39FE-41E7-90DB-D1A4FBF27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152" y="-2"/>
            <a:ext cx="81313" cy="414223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B25EE96C-A8FF-3448-8FF9-ACFAA051DFEE}"/>
              </a:ext>
            </a:extLst>
          </p:cNvPr>
          <p:cNvPicPr>
            <a:picLocks noChangeAspect="1"/>
          </p:cNvPicPr>
          <p:nvPr/>
        </p:nvPicPr>
        <p:blipFill rotWithShape="1">
          <a:blip r:embed="rId6">
            <a:extLst>
              <a:ext uri="{28A0092B-C50C-407E-A947-70E740481C1C}">
                <a14:useLocalDpi xmlns:a14="http://schemas.microsoft.com/office/drawing/2010/main" val="0"/>
              </a:ext>
            </a:extLst>
          </a:blip>
          <a:srcRect b="21486"/>
          <a:stretch/>
        </p:blipFill>
        <p:spPr>
          <a:xfrm>
            <a:off x="20" y="4182533"/>
            <a:ext cx="6058026" cy="2675468"/>
          </a:xfrm>
          <a:prstGeom prst="rect">
            <a:avLst/>
          </a:prstGeom>
        </p:spPr>
      </p:pic>
      <p:cxnSp>
        <p:nvCxnSpPr>
          <p:cNvPr id="37" name="Straight Connector 20">
            <a:extLst>
              <a:ext uri="{FF2B5EF4-FFF2-40B4-BE49-F238E27FC236}">
                <a16:creationId xmlns:a16="http://schemas.microsoft.com/office/drawing/2014/main" id="{CAF64DF1-1F50-4689-A306-7CF1E4F9E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146185"/>
            <a:ext cx="607161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38" name="Rectangle 22">
            <a:extLst>
              <a:ext uri="{FF2B5EF4-FFF2-40B4-BE49-F238E27FC236}">
                <a16:creationId xmlns:a16="http://schemas.microsoft.com/office/drawing/2014/main" id="{E7E9F19A-EA04-4B07-BBF4-5DA60038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2130"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4">
            <a:extLst>
              <a:ext uri="{FF2B5EF4-FFF2-40B4-BE49-F238E27FC236}">
                <a16:creationId xmlns:a16="http://schemas.microsoft.com/office/drawing/2014/main" id="{FA65DA47-7D5D-4478-A05D-0EB93A445C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33603BDC-C190-3144-A123-5417F8D4ADB6}"/>
              </a:ext>
            </a:extLst>
          </p:cNvPr>
          <p:cNvSpPr>
            <a:spLocks noGrp="1"/>
          </p:cNvSpPr>
          <p:nvPr>
            <p:ph type="title"/>
          </p:nvPr>
        </p:nvSpPr>
        <p:spPr>
          <a:xfrm>
            <a:off x="6531273" y="618517"/>
            <a:ext cx="4746952" cy="1596177"/>
          </a:xfrm>
        </p:spPr>
        <p:txBody>
          <a:bodyPr>
            <a:normAutofit/>
          </a:bodyPr>
          <a:lstStyle/>
          <a:p>
            <a:r>
              <a:rPr lang="en-US"/>
              <a:t>2019</a:t>
            </a:r>
            <a:br>
              <a:rPr lang="en-US"/>
            </a:br>
            <a:r>
              <a:rPr lang="en-US"/>
              <a:t>23 yr old young lady</a:t>
            </a:r>
          </a:p>
        </p:txBody>
      </p:sp>
      <p:sp>
        <p:nvSpPr>
          <p:cNvPr id="5" name="Content Placeholder 4">
            <a:extLst>
              <a:ext uri="{FF2B5EF4-FFF2-40B4-BE49-F238E27FC236}">
                <a16:creationId xmlns:a16="http://schemas.microsoft.com/office/drawing/2014/main" id="{C66585A4-9C36-A840-9228-E75B5D312681}"/>
              </a:ext>
            </a:extLst>
          </p:cNvPr>
          <p:cNvSpPr>
            <a:spLocks noGrp="1"/>
          </p:cNvSpPr>
          <p:nvPr>
            <p:ph sz="quarter" idx="13"/>
          </p:nvPr>
        </p:nvSpPr>
        <p:spPr>
          <a:xfrm>
            <a:off x="6549656" y="2367092"/>
            <a:ext cx="4727944" cy="3424107"/>
          </a:xfrm>
        </p:spPr>
        <p:txBody>
          <a:bodyPr>
            <a:normAutofit/>
          </a:bodyPr>
          <a:lstStyle/>
          <a:p>
            <a:pPr>
              <a:buFont typeface="Wingdings" pitchFamily="2" charset="2"/>
              <a:buChar char="Ø"/>
            </a:pPr>
            <a:r>
              <a:rPr lang="en-US" sz="1600" dirty="0"/>
              <a:t>ADHD</a:t>
            </a:r>
          </a:p>
          <a:p>
            <a:pPr>
              <a:buFont typeface="Wingdings" pitchFamily="2" charset="2"/>
              <a:buChar char="Ø"/>
            </a:pPr>
            <a:r>
              <a:rPr lang="en-US" sz="1600" dirty="0"/>
              <a:t>Bipolar 2 disorder</a:t>
            </a:r>
          </a:p>
          <a:p>
            <a:pPr>
              <a:buFont typeface="Wingdings" pitchFamily="2" charset="2"/>
              <a:buChar char="Ø"/>
            </a:pPr>
            <a:r>
              <a:rPr lang="en-US" sz="1600" dirty="0"/>
              <a:t>Borderline p.d</a:t>
            </a:r>
          </a:p>
          <a:p>
            <a:pPr>
              <a:buFont typeface="Wingdings" pitchFamily="2" charset="2"/>
              <a:buChar char="Ø"/>
            </a:pPr>
            <a:r>
              <a:rPr lang="en-US" sz="1600" dirty="0"/>
              <a:t>Substance miss used </a:t>
            </a:r>
          </a:p>
        </p:txBody>
      </p:sp>
    </p:spTree>
    <p:extLst>
      <p:ext uri="{BB962C8B-B14F-4D97-AF65-F5344CB8AC3E}">
        <p14:creationId xmlns:p14="http://schemas.microsoft.com/office/powerpoint/2010/main" val="758811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39B0450-ACEF-0C47-963B-A247F3B91298}"/>
              </a:ext>
            </a:extLst>
          </p:cNvPr>
          <p:cNvPicPr>
            <a:picLocks noChangeAspect="1"/>
          </p:cNvPicPr>
          <p:nvPr/>
        </p:nvPicPr>
        <p:blipFill rotWithShape="1">
          <a:blip r:embed="rId3">
            <a:extLst>
              <a:ext uri="{28A0092B-C50C-407E-A947-70E740481C1C}">
                <a14:useLocalDpi xmlns:a14="http://schemas.microsoft.com/office/drawing/2010/main" val="0"/>
              </a:ext>
            </a:extLst>
          </a:blip>
          <a:srcRect t="5380"/>
          <a:stretch/>
        </p:blipFill>
        <p:spPr>
          <a:xfrm>
            <a:off x="-197581" y="10"/>
            <a:ext cx="12389581" cy="6857990"/>
          </a:xfrm>
          <a:prstGeom prst="rect">
            <a:avLst/>
          </a:prstGeom>
        </p:spPr>
      </p:pic>
      <p:pic>
        <p:nvPicPr>
          <p:cNvPr id="12" name="Picture 11">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
        <p:nvSpPr>
          <p:cNvPr id="3" name="TextBox 2">
            <a:extLst>
              <a:ext uri="{FF2B5EF4-FFF2-40B4-BE49-F238E27FC236}">
                <a16:creationId xmlns:a16="http://schemas.microsoft.com/office/drawing/2014/main" id="{D387B8A6-C4B8-A84D-A08B-03FC5597E758}"/>
              </a:ext>
            </a:extLst>
          </p:cNvPr>
          <p:cNvSpPr txBox="1"/>
          <p:nvPr/>
        </p:nvSpPr>
        <p:spPr>
          <a:xfrm>
            <a:off x="3048000" y="751344"/>
            <a:ext cx="6096000" cy="535531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401463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8769B4-8EFE-B845-8626-D9E93BB1894D}"/>
              </a:ext>
            </a:extLst>
          </p:cNvPr>
          <p:cNvSpPr txBox="1"/>
          <p:nvPr/>
        </p:nvSpPr>
        <p:spPr>
          <a:xfrm>
            <a:off x="1241858" y="1045772"/>
            <a:ext cx="9546167" cy="5632311"/>
          </a:xfrm>
          <a:prstGeom prst="rect">
            <a:avLst/>
          </a:prstGeom>
          <a:noFill/>
        </p:spPr>
        <p:txBody>
          <a:bodyPr wrap="square">
            <a:spAutoFit/>
          </a:bodyPr>
          <a:lstStyle/>
          <a:p>
            <a:pPr marL="342900" indent="-342900">
              <a:buAutoNum type="arabicPeriod"/>
            </a:pPr>
            <a:r>
              <a:rPr lang="en-US" sz="1800" b="1" dirty="0">
                <a:solidFill>
                  <a:srgbClr val="232323"/>
                </a:solidFill>
                <a:latin typeface="Baskerville Old Face" panose="02020602080505020303" pitchFamily="18" charset="77"/>
              </a:rPr>
              <a:t>Frantic efforts to avoid real or imagined abandonment. </a:t>
            </a:r>
            <a:endParaRPr lang="en-US" b="1" dirty="0">
              <a:solidFill>
                <a:srgbClr val="232323"/>
              </a:solidFill>
              <a:latin typeface="Baskerville Old Face" panose="02020602080505020303" pitchFamily="18" charset="77"/>
            </a:endParaRPr>
          </a:p>
          <a:p>
            <a:pPr marL="342900" indent="-342900">
              <a:buAutoNum type="arabicPeriod"/>
            </a:pPr>
            <a:endParaRPr lang="en-US" sz="1800"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 A pattern of unstable and intense interpersonal relationships characterized by alternating between extremes of idealization and devaluation.</a:t>
            </a:r>
          </a:p>
          <a:p>
            <a:pPr marL="342900" indent="-342900">
              <a:buAutoNum type="arabicPeriod"/>
            </a:pPr>
            <a:endParaRPr lang="en-US" sz="1800"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Identity disturbance: markedly and persistently unstable self-image or sense of self.</a:t>
            </a:r>
          </a:p>
          <a:p>
            <a:pPr marL="342900" indent="-342900">
              <a:buAutoNum type="arabicPeriod"/>
            </a:pPr>
            <a:endParaRPr lang="en-US" sz="1800"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Impulsivity in at least two areas that are potentially self-damaging (eg, spending, sex, substance abuse, reckless driving, binge eating). </a:t>
            </a:r>
          </a:p>
          <a:p>
            <a:pPr marL="342900" indent="-342900">
              <a:buAutoNum type="arabicPeriod"/>
            </a:pPr>
            <a:endParaRPr lang="en-US"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 Recurrent suicidal behavior, gestures, or threats, or self-mutilating behavior.</a:t>
            </a:r>
          </a:p>
          <a:p>
            <a:pPr marL="342900" indent="-342900">
              <a:buAutoNum type="arabicPeriod"/>
            </a:pPr>
            <a:endParaRPr lang="en-US" sz="1800"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Affective instability due to a marked reactivity of mood (eg, intense episodic dysphoria, irritability, or anxiety usually lasting a few hours and only rarely more than a few days).</a:t>
            </a:r>
            <a:endParaRPr lang="en-US"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Chronic feelings of emptiness.</a:t>
            </a:r>
          </a:p>
          <a:p>
            <a:pPr marL="342900" indent="-342900">
              <a:buAutoNum type="arabicPeriod"/>
            </a:pPr>
            <a:endParaRPr lang="en-US" sz="1800"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Inappropriate, intense anger or difficulty controlling anger (eg, frequent displays of temper, constant anger, recurrent physical fights).</a:t>
            </a:r>
          </a:p>
          <a:p>
            <a:pPr marL="342900" indent="-342900">
              <a:buAutoNum type="arabicPeriod"/>
            </a:pPr>
            <a:endParaRPr lang="en-US" sz="1800" b="1" dirty="0">
              <a:solidFill>
                <a:srgbClr val="232323"/>
              </a:solidFill>
              <a:latin typeface="Baskerville Old Face" panose="02020602080505020303" pitchFamily="18" charset="77"/>
            </a:endParaRPr>
          </a:p>
          <a:p>
            <a:pPr marL="342900" indent="-342900">
              <a:buAutoNum type="arabicPeriod"/>
            </a:pPr>
            <a:r>
              <a:rPr lang="en-US" sz="1800" b="1" dirty="0">
                <a:solidFill>
                  <a:srgbClr val="232323"/>
                </a:solidFill>
                <a:latin typeface="Baskerville Old Face" panose="02020602080505020303" pitchFamily="18" charset="77"/>
              </a:rPr>
              <a:t>Transient, stress-related paranoid ideation or severe dissociative symptoms.</a:t>
            </a:r>
            <a:endParaRPr lang="en-US" b="1" dirty="0">
              <a:latin typeface="Baskerville Old Face" panose="02020602080505020303" pitchFamily="18" charset="77"/>
            </a:endParaRPr>
          </a:p>
        </p:txBody>
      </p:sp>
      <p:sp>
        <p:nvSpPr>
          <p:cNvPr id="5" name="Title 4">
            <a:extLst>
              <a:ext uri="{FF2B5EF4-FFF2-40B4-BE49-F238E27FC236}">
                <a16:creationId xmlns:a16="http://schemas.microsoft.com/office/drawing/2014/main" id="{A756438A-BF1B-C740-9DAD-5EBB3F5393AF}"/>
              </a:ext>
            </a:extLst>
          </p:cNvPr>
          <p:cNvSpPr>
            <a:spLocks noGrp="1"/>
          </p:cNvSpPr>
          <p:nvPr>
            <p:ph type="title" idx="4294967295"/>
          </p:nvPr>
        </p:nvSpPr>
        <p:spPr>
          <a:xfrm>
            <a:off x="698750" y="-296334"/>
            <a:ext cx="10794499" cy="1661583"/>
          </a:xfrm>
        </p:spPr>
        <p:txBody>
          <a:bodyPr>
            <a:normAutofit/>
          </a:bodyPr>
          <a:lstStyle/>
          <a:p>
            <a:r>
              <a:rPr lang="en-US" sz="3200" dirty="0">
                <a:latin typeface="Baskerville Old Face" panose="02020602080505020303" pitchFamily="18" charset="77"/>
              </a:rPr>
              <a:t>Borderline personality disorder</a:t>
            </a:r>
          </a:p>
        </p:txBody>
      </p:sp>
    </p:spTree>
    <p:extLst>
      <p:ext uri="{BB962C8B-B14F-4D97-AF65-F5344CB8AC3E}">
        <p14:creationId xmlns:p14="http://schemas.microsoft.com/office/powerpoint/2010/main" val="1358127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5" name="Rectangle 32">
            <a:extLst>
              <a:ext uri="{FF2B5EF4-FFF2-40B4-BE49-F238E27FC236}">
                <a16:creationId xmlns:a16="http://schemas.microsoft.com/office/drawing/2014/main" id="{9935250F-9475-4A7C-BD20-F3DD2BCA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1">
            <a:extLst>
              <a:ext uri="{FF2B5EF4-FFF2-40B4-BE49-F238E27FC236}">
                <a16:creationId xmlns:a16="http://schemas.microsoft.com/office/drawing/2014/main" id="{CCE9F723-9A0F-4D08-A318-9BECBA07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36">
            <a:extLst>
              <a:ext uri="{FF2B5EF4-FFF2-40B4-BE49-F238E27FC236}">
                <a16:creationId xmlns:a16="http://schemas.microsoft.com/office/drawing/2014/main" id="{CC751CDD-D58E-46E4-9537-5DD051D62B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3">
            <a:extLst>
              <a:ext uri="{FF2B5EF4-FFF2-40B4-BE49-F238E27FC236}">
                <a16:creationId xmlns:a16="http://schemas.microsoft.com/office/drawing/2014/main" id="{0CD5BFF8-F0B6-F64E-A7EA-594E4B864149}"/>
              </a:ext>
            </a:extLst>
          </p:cNvPr>
          <p:cNvGraphicFramePr>
            <a:graphicFrameLocks noGrp="1"/>
          </p:cNvGraphicFramePr>
          <p:nvPr>
            <p:extLst>
              <p:ext uri="{D42A27DB-BD31-4B8C-83A1-F6EECF244321}">
                <p14:modId xmlns:p14="http://schemas.microsoft.com/office/powerpoint/2010/main" val="3617028244"/>
              </p:ext>
            </p:extLst>
          </p:nvPr>
        </p:nvGraphicFramePr>
        <p:xfrm>
          <a:off x="965201" y="1261646"/>
          <a:ext cx="10261598" cy="5650008"/>
        </p:xfrm>
        <a:graphic>
          <a:graphicData uri="http://schemas.openxmlformats.org/drawingml/2006/table">
            <a:tbl>
              <a:tblPr firstRow="1" bandRow="1">
                <a:tableStyleId>{8799B23B-EC83-4686-B30A-512413B5E67A}</a:tableStyleId>
              </a:tblPr>
              <a:tblGrid>
                <a:gridCol w="1417028">
                  <a:extLst>
                    <a:ext uri="{9D8B030D-6E8A-4147-A177-3AD203B41FA5}">
                      <a16:colId xmlns:a16="http://schemas.microsoft.com/office/drawing/2014/main" val="2543001728"/>
                    </a:ext>
                  </a:extLst>
                </a:gridCol>
                <a:gridCol w="3790911">
                  <a:extLst>
                    <a:ext uri="{9D8B030D-6E8A-4147-A177-3AD203B41FA5}">
                      <a16:colId xmlns:a16="http://schemas.microsoft.com/office/drawing/2014/main" val="3147725698"/>
                    </a:ext>
                  </a:extLst>
                </a:gridCol>
                <a:gridCol w="3756754">
                  <a:extLst>
                    <a:ext uri="{9D8B030D-6E8A-4147-A177-3AD203B41FA5}">
                      <a16:colId xmlns:a16="http://schemas.microsoft.com/office/drawing/2014/main" val="3502946243"/>
                    </a:ext>
                  </a:extLst>
                </a:gridCol>
                <a:gridCol w="1296905">
                  <a:extLst>
                    <a:ext uri="{9D8B030D-6E8A-4147-A177-3AD203B41FA5}">
                      <a16:colId xmlns:a16="http://schemas.microsoft.com/office/drawing/2014/main" val="1835398060"/>
                    </a:ext>
                  </a:extLst>
                </a:gridCol>
              </a:tblGrid>
              <a:tr h="583542">
                <a:tc>
                  <a:txBody>
                    <a:bodyPr/>
                    <a:lstStyle/>
                    <a:p>
                      <a:pPr marL="0" indent="0">
                        <a:buFontTx/>
                        <a:buNone/>
                      </a:pPr>
                      <a:endParaRPr lang="en-US" sz="1500" dirty="0">
                        <a:latin typeface="Baskerville Old Face" panose="02020602080505020303" pitchFamily="18" charset="77"/>
                      </a:endParaRPr>
                    </a:p>
                  </a:txBody>
                  <a:tcPr marL="79567" marR="79567" marT="39783" marB="39783"/>
                </a:tc>
                <a:tc>
                  <a:txBody>
                    <a:bodyPr/>
                    <a:lstStyle/>
                    <a:p>
                      <a:pPr marL="0" indent="0" algn="ctr">
                        <a:buFontTx/>
                        <a:buNone/>
                      </a:pPr>
                      <a:r>
                        <a:rPr lang="en-US" sz="1500" dirty="0">
                          <a:latin typeface="Baskerville Old Face" panose="02020602080505020303" pitchFamily="18" charset="77"/>
                        </a:rPr>
                        <a:t>       ADHD</a:t>
                      </a:r>
                    </a:p>
                  </a:txBody>
                  <a:tcPr marL="79567" marR="79567" marT="39783" marB="39783"/>
                </a:tc>
                <a:tc>
                  <a:txBody>
                    <a:bodyPr/>
                    <a:lstStyle/>
                    <a:p>
                      <a:pPr marL="0" indent="0" algn="ctr">
                        <a:buFontTx/>
                        <a:buNone/>
                      </a:pPr>
                      <a:r>
                        <a:rPr lang="en-US" sz="1500">
                          <a:latin typeface="Baskerville Old Face" panose="02020602080505020303" pitchFamily="18" charset="77"/>
                        </a:rPr>
                        <a:t>Bipolar  disorder</a:t>
                      </a:r>
                    </a:p>
                  </a:txBody>
                  <a:tcPr marL="79567" marR="79567" marT="39783" marB="39783"/>
                </a:tc>
                <a:tc>
                  <a:txBody>
                    <a:bodyPr/>
                    <a:lstStyle/>
                    <a:p>
                      <a:pPr marL="0" indent="0" algn="ctr">
                        <a:buFontTx/>
                        <a:buNone/>
                      </a:pPr>
                      <a:r>
                        <a:rPr lang="en-US" sz="1500">
                          <a:latin typeface="Baskerville Old Face" panose="02020602080505020303" pitchFamily="18" charset="77"/>
                        </a:rPr>
                        <a:t> Borderline P.D</a:t>
                      </a:r>
                    </a:p>
                  </a:txBody>
                  <a:tcPr marL="79567" marR="79567" marT="39783" marB="39783"/>
                </a:tc>
                <a:extLst>
                  <a:ext uri="{0D108BD9-81ED-4DB2-BD59-A6C34878D82A}">
                    <a16:rowId xmlns:a16="http://schemas.microsoft.com/office/drawing/2014/main" val="425489686"/>
                  </a:ext>
                </a:extLst>
              </a:tr>
              <a:tr h="583542">
                <a:tc>
                  <a:txBody>
                    <a:bodyPr/>
                    <a:lstStyle/>
                    <a:p>
                      <a:pPr marL="0" indent="0" algn="ctr">
                        <a:buFontTx/>
                        <a:buNone/>
                      </a:pPr>
                      <a:r>
                        <a:rPr lang="en-US" sz="1500" dirty="0" err="1">
                          <a:latin typeface="Baskerville Old Face" panose="02020602080505020303" pitchFamily="18" charset="77"/>
                        </a:rPr>
                        <a:t>Difintion</a:t>
                      </a:r>
                      <a:r>
                        <a:rPr lang="en-US" sz="1500" dirty="0">
                          <a:latin typeface="Baskerville Old Face" panose="02020602080505020303" pitchFamily="18" charset="77"/>
                        </a:rPr>
                        <a:t> </a:t>
                      </a:r>
                    </a:p>
                  </a:txBody>
                  <a:tcPr marL="79567" marR="79567" marT="39783" marB="39783"/>
                </a:tc>
                <a:tc>
                  <a:txBody>
                    <a:bodyPr/>
                    <a:lstStyle/>
                    <a:p>
                      <a:pPr marL="0" indent="0" algn="ctr">
                        <a:buFontTx/>
                        <a:buNone/>
                      </a:pPr>
                      <a:r>
                        <a:rPr lang="en-US" sz="1700">
                          <a:latin typeface="Baskerville Old Face" panose="02020602080505020303" pitchFamily="18" charset="77"/>
                        </a:rPr>
                        <a:t>Neurobehavioral </a:t>
                      </a:r>
                      <a:r>
                        <a:rPr lang="en-US" sz="1500">
                          <a:latin typeface="Baskerville Old Face" panose="02020602080505020303" pitchFamily="18" charset="77"/>
                        </a:rPr>
                        <a:t> Disorder</a:t>
                      </a:r>
                    </a:p>
                  </a:txBody>
                  <a:tcPr marL="79567" marR="79567" marT="39783" marB="3978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skerville Old Face" panose="02020602080505020303" pitchFamily="18" charset="77"/>
                        </a:rPr>
                        <a:t>Mood disorder </a:t>
                      </a:r>
                    </a:p>
                    <a:p>
                      <a:pPr marL="0" indent="0">
                        <a:buFontTx/>
                        <a:buNone/>
                      </a:pPr>
                      <a:endParaRPr lang="en-US" sz="1500" dirty="0">
                        <a:latin typeface="Baskerville Old Face" panose="02020602080505020303" pitchFamily="18" charset="77"/>
                      </a:endParaRPr>
                    </a:p>
                  </a:txBody>
                  <a:tcPr marL="79567" marR="79567" marT="39783" marB="39783"/>
                </a:tc>
                <a:tc>
                  <a:txBody>
                    <a:bodyPr/>
                    <a:lstStyle/>
                    <a:p>
                      <a:pPr marL="0" indent="0">
                        <a:buFontTx/>
                        <a:buNone/>
                      </a:pPr>
                      <a:r>
                        <a:rPr lang="en-US" sz="1200" b="1" dirty="0">
                          <a:solidFill>
                            <a:srgbClr val="111111"/>
                          </a:solidFill>
                          <a:latin typeface="Baskerville Old Face" panose="02020602080505020303" pitchFamily="18" charset="77"/>
                        </a:rPr>
                        <a:t>is a way of thinking, feeling and behaving that deviates from the expectations of the culture, causes distress or problems functioning, and lasts over time</a:t>
                      </a:r>
                      <a:endParaRPr lang="en-US" sz="1200" b="1" dirty="0">
                        <a:latin typeface="Baskerville Old Face" panose="02020602080505020303" pitchFamily="18" charset="77"/>
                      </a:endParaRPr>
                    </a:p>
                  </a:txBody>
                  <a:tcPr marL="79567" marR="79567" marT="39783" marB="39783"/>
                </a:tc>
                <a:extLst>
                  <a:ext uri="{0D108BD9-81ED-4DB2-BD59-A6C34878D82A}">
                    <a16:rowId xmlns:a16="http://schemas.microsoft.com/office/drawing/2014/main" val="4131138374"/>
                  </a:ext>
                </a:extLst>
              </a:tr>
              <a:tr h="1983475">
                <a:tc>
                  <a:txBody>
                    <a:bodyPr/>
                    <a:lstStyle/>
                    <a:p>
                      <a:pPr marL="0" indent="0" algn="ctr">
                        <a:buFontTx/>
                        <a:buNone/>
                      </a:pPr>
                      <a:r>
                        <a:rPr lang="en-US" sz="1500" dirty="0">
                          <a:latin typeface="Baskerville Old Face" panose="02020602080505020303" pitchFamily="18" charset="77"/>
                        </a:rPr>
                        <a:t>   </a:t>
                      </a:r>
                    </a:p>
                    <a:p>
                      <a:pPr marL="0" indent="0" algn="ctr">
                        <a:buFontTx/>
                        <a:buNone/>
                      </a:pPr>
                      <a:endParaRPr lang="en-US" sz="1500" dirty="0">
                        <a:latin typeface="Baskerville Old Face" panose="02020602080505020303" pitchFamily="18" charset="77"/>
                      </a:endParaRPr>
                    </a:p>
                    <a:p>
                      <a:pPr marL="0" indent="0" algn="ctr">
                        <a:buFontTx/>
                        <a:buNone/>
                      </a:pPr>
                      <a:endParaRPr lang="en-US" sz="1500" dirty="0">
                        <a:latin typeface="Baskerville Old Face" panose="02020602080505020303" pitchFamily="18" charset="77"/>
                      </a:endParaRPr>
                    </a:p>
                    <a:p>
                      <a:pPr marL="0" indent="0" algn="ctr">
                        <a:buFontTx/>
                        <a:buNone/>
                      </a:pPr>
                      <a:r>
                        <a:rPr lang="en-US" sz="1500" dirty="0">
                          <a:latin typeface="Baskerville Old Face" panose="02020602080505020303" pitchFamily="18" charset="77"/>
                        </a:rPr>
                        <a:t>Diagnostic criteria</a:t>
                      </a:r>
                    </a:p>
                  </a:txBody>
                  <a:tcPr marL="79567" marR="79567" marT="39783" marB="39783"/>
                </a:tc>
                <a:tc>
                  <a:txBody>
                    <a:bodyPr/>
                    <a:lstStyle/>
                    <a:p>
                      <a:pPr marL="285750" indent="-285750" algn="l">
                        <a:buFont typeface="Wingdings" pitchFamily="2" charset="2"/>
                        <a:buChar char="§"/>
                      </a:pPr>
                      <a:r>
                        <a:rPr lang="en-US" sz="1500" dirty="0">
                          <a:latin typeface="Baskerville Old Face" panose="02020602080505020303" pitchFamily="18" charset="77"/>
                        </a:rPr>
                        <a:t>Hyperactivity</a:t>
                      </a:r>
                    </a:p>
                    <a:p>
                      <a:pPr marL="285750" indent="-285750" algn="l">
                        <a:buFont typeface="Wingdings" pitchFamily="2" charset="2"/>
                        <a:buChar char="§"/>
                      </a:pPr>
                      <a:r>
                        <a:rPr lang="en-US" sz="1500" dirty="0">
                          <a:latin typeface="Baskerville Old Face" panose="02020602080505020303" pitchFamily="18" charset="77"/>
                        </a:rPr>
                        <a:t>+/-Inattention</a:t>
                      </a:r>
                    </a:p>
                    <a:p>
                      <a:pPr marL="285750" indent="-285750" algn="l">
                        <a:buFont typeface="Wingdings" pitchFamily="2" charset="2"/>
                        <a:buChar char="§"/>
                      </a:pPr>
                      <a:r>
                        <a:rPr lang="en-US" sz="1500" dirty="0">
                          <a:solidFill>
                            <a:srgbClr val="FF0000"/>
                          </a:solidFill>
                          <a:latin typeface="Baskerville Old Face" panose="02020602080505020303" pitchFamily="18" charset="77"/>
                        </a:rPr>
                        <a:t>Impulsivity</a:t>
                      </a:r>
                    </a:p>
                    <a:p>
                      <a:pPr marL="285750" indent="-285750" algn="l">
                        <a:buFont typeface="Wingdings" pitchFamily="2" charset="2"/>
                        <a:buChar char="§"/>
                      </a:pPr>
                      <a:r>
                        <a:rPr lang="en-US" sz="1500" dirty="0">
                          <a:latin typeface="Baskerville Old Face" panose="02020602080505020303" pitchFamily="18" charset="77"/>
                        </a:rPr>
                        <a:t>occur in more than one setting and affect function (eg, academic, social, emotional, etc).</a:t>
                      </a:r>
                    </a:p>
                    <a:p>
                      <a:pPr marL="285750" indent="-285750" algn="l">
                        <a:buFont typeface="Wingdings" pitchFamily="2" charset="2"/>
                        <a:buChar char="§"/>
                      </a:pPr>
                      <a:endParaRPr lang="en-US" sz="1500" dirty="0">
                        <a:latin typeface="Baskerville Old Face" panose="02020602080505020303" pitchFamily="18" charset="77"/>
                      </a:endParaRPr>
                    </a:p>
                    <a:p>
                      <a:pPr marL="285750" indent="-285750">
                        <a:buFont typeface="Wingdings" pitchFamily="2" charset="2"/>
                        <a:buChar char="§"/>
                      </a:pPr>
                      <a:endParaRPr lang="en-US" sz="1500" dirty="0">
                        <a:latin typeface="Baskerville Old Face" panose="02020602080505020303" pitchFamily="18" charset="77"/>
                      </a:endParaRPr>
                    </a:p>
                  </a:txBody>
                  <a:tcPr marL="79567" marR="79567" marT="39783" marB="39783"/>
                </a:tc>
                <a:tc>
                  <a:txBody>
                    <a:bodyPr/>
                    <a:lstStyle/>
                    <a:p>
                      <a:pPr marL="0" indent="0">
                        <a:buFontTx/>
                        <a:buNone/>
                      </a:pPr>
                      <a:r>
                        <a:rPr lang="en-US" sz="1500">
                          <a:latin typeface="Baskerville Old Face" panose="02020602080505020303" pitchFamily="18" charset="77"/>
                        </a:rPr>
                        <a:t>Episodes of:</a:t>
                      </a:r>
                    </a:p>
                    <a:p>
                      <a:pPr marL="285750" indent="-285750">
                        <a:buFont typeface="Wingdings" pitchFamily="2" charset="2"/>
                        <a:buChar char="§"/>
                      </a:pPr>
                      <a:r>
                        <a:rPr lang="en-US" sz="1500">
                          <a:latin typeface="Baskerville Old Face" panose="02020602080505020303" pitchFamily="18" charset="77"/>
                        </a:rPr>
                        <a:t>Mania</a:t>
                      </a:r>
                    </a:p>
                    <a:p>
                      <a:pPr marL="285750" indent="-285750">
                        <a:buFont typeface="Wingdings" pitchFamily="2" charset="2"/>
                        <a:buChar char="§"/>
                      </a:pPr>
                      <a:r>
                        <a:rPr lang="en-US" sz="1500">
                          <a:latin typeface="Baskerville Old Face" panose="02020602080505020303" pitchFamily="18" charset="77"/>
                        </a:rPr>
                        <a:t>Hypomania.</a:t>
                      </a:r>
                    </a:p>
                    <a:p>
                      <a:pPr marL="285750" indent="-285750">
                        <a:buFont typeface="Wingdings" pitchFamily="2" charset="2"/>
                        <a:buChar char="§"/>
                      </a:pPr>
                      <a:r>
                        <a:rPr lang="en-US" sz="1500">
                          <a:latin typeface="Baskerville Old Face" panose="02020602080505020303" pitchFamily="18" charset="77"/>
                        </a:rPr>
                        <a:t>Depression </a:t>
                      </a:r>
                    </a:p>
                    <a:p>
                      <a:pPr marL="285750" indent="-285750">
                        <a:buFont typeface="Wingdings" pitchFamily="2" charset="2"/>
                        <a:buChar char="§"/>
                      </a:pPr>
                      <a:r>
                        <a:rPr lang="en-US" sz="1500">
                          <a:latin typeface="Baskerville Old Face" panose="02020602080505020303" pitchFamily="18" charset="77"/>
                        </a:rPr>
                        <a:t>Mixed features.</a:t>
                      </a:r>
                    </a:p>
                    <a:p>
                      <a:pPr marL="285750" indent="-285750">
                        <a:buFont typeface="Wingdings" pitchFamily="2" charset="2"/>
                        <a:buChar char="§"/>
                      </a:pPr>
                      <a:r>
                        <a:rPr lang="en-US" sz="1500">
                          <a:latin typeface="Baskerville Old Face" panose="02020602080505020303" pitchFamily="18" charset="77"/>
                        </a:rPr>
                        <a:t>Psychosis </a:t>
                      </a:r>
                    </a:p>
                    <a:p>
                      <a:pPr marL="0" indent="0">
                        <a:buFontTx/>
                        <a:buNone/>
                      </a:pPr>
                      <a:endParaRPr lang="en-US" sz="1500">
                        <a:latin typeface="Baskerville Old Face" panose="02020602080505020303" pitchFamily="18" charset="77"/>
                      </a:endParaRPr>
                    </a:p>
                    <a:p>
                      <a:pPr marL="0" indent="0">
                        <a:buFontTx/>
                        <a:buNone/>
                      </a:pPr>
                      <a:endParaRPr lang="en-US" sz="1500">
                        <a:latin typeface="Baskerville Old Face" panose="02020602080505020303" pitchFamily="18" charset="77"/>
                      </a:endParaRPr>
                    </a:p>
                  </a:txBody>
                  <a:tcPr marL="79567" marR="79567" marT="39783" marB="39783"/>
                </a:tc>
                <a:tc>
                  <a:txBody>
                    <a:bodyPr/>
                    <a:lstStyle/>
                    <a:p>
                      <a:pPr marL="0" indent="0">
                        <a:buFontTx/>
                        <a:buNone/>
                      </a:pPr>
                      <a:r>
                        <a:rPr lang="en-US" sz="1400" dirty="0">
                          <a:latin typeface="Baskerville Old Face" panose="02020602080505020303" pitchFamily="18" charset="77"/>
                        </a:rPr>
                        <a:t>instability of interpersonal relationships, self-image, and emotions, as well as by </a:t>
                      </a:r>
                      <a:r>
                        <a:rPr lang="en-US" sz="1400" dirty="0">
                          <a:solidFill>
                            <a:srgbClr val="FF0000"/>
                          </a:solidFill>
                          <a:latin typeface="Baskerville Old Face" panose="02020602080505020303" pitchFamily="18" charset="77"/>
                        </a:rPr>
                        <a:t>impulsivity</a:t>
                      </a:r>
                      <a:r>
                        <a:rPr lang="en-US" sz="1400" dirty="0">
                          <a:latin typeface="Baskerville Old Face" panose="02020602080505020303" pitchFamily="18" charset="77"/>
                        </a:rPr>
                        <a:t> across .</a:t>
                      </a:r>
                      <a:endParaRPr lang="en-US" sz="1400" b="1" dirty="0">
                        <a:latin typeface="Baskerville Old Face" panose="02020602080505020303" pitchFamily="18" charset="77"/>
                      </a:endParaRPr>
                    </a:p>
                  </a:txBody>
                  <a:tcPr marL="79567" marR="79567" marT="39783" marB="39783"/>
                </a:tc>
                <a:extLst>
                  <a:ext uri="{0D108BD9-81ED-4DB2-BD59-A6C34878D82A}">
                    <a16:rowId xmlns:a16="http://schemas.microsoft.com/office/drawing/2014/main" val="3626634358"/>
                  </a:ext>
                </a:extLst>
              </a:tr>
              <a:tr h="1174625">
                <a:tc>
                  <a:txBody>
                    <a:bodyPr/>
                    <a:lstStyle/>
                    <a:p>
                      <a:pPr marL="0" indent="0" algn="ctr">
                        <a:buFontTx/>
                        <a:buNone/>
                      </a:pPr>
                      <a:r>
                        <a:rPr lang="en-US" sz="1500">
                          <a:latin typeface="Baskerville Old Face" panose="02020602080505020303" pitchFamily="18" charset="77"/>
                        </a:rPr>
                        <a:t>   Assessment </a:t>
                      </a:r>
                    </a:p>
                  </a:txBody>
                  <a:tcPr marL="79567" marR="79567" marT="39783" marB="39783"/>
                </a:tc>
                <a:tc>
                  <a:txBody>
                    <a:bodyPr/>
                    <a:lstStyle/>
                    <a:p>
                      <a:pPr marL="0" indent="0">
                        <a:buFontTx/>
                        <a:buNone/>
                      </a:pPr>
                      <a:r>
                        <a:rPr lang="en-US" sz="1700">
                          <a:latin typeface="Baskerville Old Face" panose="02020602080505020303" pitchFamily="18" charset="77"/>
                        </a:rPr>
                        <a:t>comprehensive medical, </a:t>
                      </a:r>
                      <a:r>
                        <a:rPr lang="en-US" sz="1500">
                          <a:latin typeface="Baskerville Old Face" panose="02020602080505020303" pitchFamily="18" charset="77"/>
                        </a:rPr>
                        <a:t>developmental, educational, and psychosocial evaluation</a:t>
                      </a:r>
                      <a:r>
                        <a:rPr lang="en-US" sz="1300">
                          <a:latin typeface="Baskerville Old Face" panose="02020602080505020303" pitchFamily="18" charset="77"/>
                        </a:rPr>
                        <a:t> </a:t>
                      </a:r>
                      <a:endParaRPr lang="en-US" sz="1500">
                        <a:latin typeface="Baskerville Old Face" panose="02020602080505020303" pitchFamily="18" charset="77"/>
                      </a:endParaRPr>
                    </a:p>
                  </a:txBody>
                  <a:tcPr marL="79567" marR="79567" marT="39783" marB="39783"/>
                </a:tc>
                <a:tc>
                  <a:txBody>
                    <a:bodyPr/>
                    <a:lstStyle/>
                    <a:p>
                      <a:pPr marL="0" indent="0">
                        <a:buFontTx/>
                        <a:buNone/>
                      </a:pPr>
                      <a:r>
                        <a:rPr lang="en-US" sz="1700" dirty="0">
                          <a:latin typeface="Baskerville Old Face" panose="02020602080505020303" pitchFamily="18" charset="77"/>
                        </a:rPr>
                        <a:t>The initial clinical evaluation  of psychiatric and general medical history, mental status and physical examination, and a basic set of laboratory tests </a:t>
                      </a:r>
                      <a:endParaRPr lang="en-US" sz="1500" dirty="0">
                        <a:latin typeface="Baskerville Old Face" panose="02020602080505020303" pitchFamily="18" charset="77"/>
                      </a:endParaRPr>
                    </a:p>
                  </a:txBody>
                  <a:tcPr marL="79567" marR="79567" marT="39783" marB="39783"/>
                </a:tc>
                <a:tc>
                  <a:txBody>
                    <a:bodyPr/>
                    <a:lstStyle/>
                    <a:p>
                      <a:pPr marL="0" indent="0">
                        <a:buFontTx/>
                        <a:buNone/>
                      </a:pPr>
                      <a:r>
                        <a:rPr lang="en-US" sz="1500" dirty="0">
                          <a:latin typeface="Baskerville Old Face" panose="02020602080505020303" pitchFamily="18" charset="77"/>
                        </a:rPr>
                        <a:t>     ===</a:t>
                      </a:r>
                    </a:p>
                  </a:txBody>
                  <a:tcPr marL="79567" marR="79567" marT="39783" marB="39783"/>
                </a:tc>
                <a:extLst>
                  <a:ext uri="{0D108BD9-81ED-4DB2-BD59-A6C34878D82A}">
                    <a16:rowId xmlns:a16="http://schemas.microsoft.com/office/drawing/2014/main" val="4091129232"/>
                  </a:ext>
                </a:extLst>
              </a:tr>
            </a:tbl>
          </a:graphicData>
        </a:graphic>
      </p:graphicFrame>
    </p:spTree>
    <p:extLst>
      <p:ext uri="{BB962C8B-B14F-4D97-AF65-F5344CB8AC3E}">
        <p14:creationId xmlns:p14="http://schemas.microsoft.com/office/powerpoint/2010/main" val="234845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2152AD3-88FE-1E46-B4EF-490360E1F05E}"/>
              </a:ext>
            </a:extLst>
          </p:cNvPr>
          <p:cNvPicPr>
            <a:picLocks noChangeAspect="1"/>
          </p:cNvPicPr>
          <p:nvPr/>
        </p:nvPicPr>
        <p:blipFill rotWithShape="1">
          <a:blip r:embed="rId2">
            <a:extLst>
              <a:ext uri="{28A0092B-C50C-407E-A947-70E740481C1C}">
                <a14:useLocalDpi xmlns:a14="http://schemas.microsoft.com/office/drawing/2010/main" val="0"/>
              </a:ext>
            </a:extLst>
          </a:blip>
          <a:srcRect t="3416" b="12315"/>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1F8B1A-A70D-7B41-82B1-3DF2C4649BE8}"/>
              </a:ext>
            </a:extLst>
          </p:cNvPr>
          <p:cNvSpPr>
            <a:spLocks noGrp="1"/>
          </p:cNvSpPr>
          <p:nvPr>
            <p:ph type="title"/>
          </p:nvPr>
        </p:nvSpPr>
        <p:spPr>
          <a:xfrm>
            <a:off x="1307482" y="950976"/>
            <a:ext cx="9499092" cy="1263718"/>
          </a:xfrm>
        </p:spPr>
        <p:txBody>
          <a:bodyPr>
            <a:normAutofit/>
          </a:bodyPr>
          <a:lstStyle/>
          <a:p>
            <a:r>
              <a:rPr lang="en-US" sz="3300">
                <a:solidFill>
                  <a:srgbClr val="FFFFFF"/>
                </a:solidFill>
                <a:latin typeface="Baskerville" panose="02020502070401020303" pitchFamily="18" charset="0"/>
                <a:ea typeface="Baskerville" panose="02020502070401020303" pitchFamily="18" charset="0"/>
              </a:rPr>
              <a:t>Role of primary mental health care</a:t>
            </a:r>
            <a:br>
              <a:rPr lang="en-US" sz="3300">
                <a:solidFill>
                  <a:srgbClr val="FFFFFF"/>
                </a:solidFill>
              </a:rPr>
            </a:br>
            <a:endParaRPr lang="en-US" sz="3300">
              <a:solidFill>
                <a:srgbClr val="FFFFFF"/>
              </a:solidFill>
            </a:endParaRPr>
          </a:p>
        </p:txBody>
      </p:sp>
      <p:sp>
        <p:nvSpPr>
          <p:cNvPr id="3" name="Content Placeholder 2">
            <a:extLst>
              <a:ext uri="{FF2B5EF4-FFF2-40B4-BE49-F238E27FC236}">
                <a16:creationId xmlns:a16="http://schemas.microsoft.com/office/drawing/2014/main" id="{827EE9B3-721E-8A44-9AEA-5714BE0DBC1A}"/>
              </a:ext>
            </a:extLst>
          </p:cNvPr>
          <p:cNvSpPr>
            <a:spLocks noGrp="1"/>
          </p:cNvSpPr>
          <p:nvPr>
            <p:ph sz="quarter" idx="13"/>
          </p:nvPr>
        </p:nvSpPr>
        <p:spPr>
          <a:xfrm>
            <a:off x="1383682" y="2367093"/>
            <a:ext cx="9346692" cy="3090732"/>
          </a:xfrm>
        </p:spPr>
        <p:txBody>
          <a:bodyPr>
            <a:normAutofit/>
          </a:bodyPr>
          <a:lstStyle/>
          <a:p>
            <a:pPr>
              <a:lnSpc>
                <a:spcPct val="110000"/>
              </a:lnSpc>
              <a:buFont typeface="Wingdings" pitchFamily="2" charset="2"/>
              <a:buChar char="Ø"/>
            </a:pPr>
            <a:r>
              <a:rPr lang="en-US" dirty="0">
                <a:solidFill>
                  <a:srgbClr val="FFFFFF"/>
                </a:solidFill>
                <a:latin typeface="Baskerville" panose="02020502070401020303" pitchFamily="18" charset="0"/>
                <a:ea typeface="Baskerville" panose="02020502070401020303" pitchFamily="18" charset="0"/>
              </a:rPr>
              <a:t>Early diagnosis </a:t>
            </a:r>
          </a:p>
          <a:p>
            <a:pPr>
              <a:lnSpc>
                <a:spcPct val="110000"/>
              </a:lnSpc>
              <a:buFont typeface="Wingdings" pitchFamily="2" charset="2"/>
              <a:buChar char="Ø"/>
            </a:pPr>
            <a:r>
              <a:rPr lang="en-US" dirty="0">
                <a:solidFill>
                  <a:srgbClr val="FFFFFF"/>
                </a:solidFill>
                <a:latin typeface="Baskerville" panose="02020502070401020303" pitchFamily="18" charset="0"/>
                <a:ea typeface="Baskerville" panose="02020502070401020303" pitchFamily="18" charset="0"/>
              </a:rPr>
              <a:t>Family counseling &amp; psycho education of the course of the illness.</a:t>
            </a:r>
          </a:p>
          <a:p>
            <a:pPr>
              <a:lnSpc>
                <a:spcPct val="110000"/>
              </a:lnSpc>
              <a:buFont typeface="Wingdings" pitchFamily="2" charset="2"/>
              <a:buChar char="Ø"/>
            </a:pPr>
            <a:r>
              <a:rPr lang="en-US" dirty="0">
                <a:solidFill>
                  <a:srgbClr val="FFFFFF"/>
                </a:solidFill>
                <a:latin typeface="Baskerville" panose="02020502070401020303" pitchFamily="18" charset="0"/>
                <a:ea typeface="Baskerville" panose="02020502070401020303" pitchFamily="18" charset="0"/>
              </a:rPr>
              <a:t>Treating depressive &amp; anxiety phases &amp; encourage patient on compliance.( during times of crises.) </a:t>
            </a:r>
          </a:p>
          <a:p>
            <a:pPr>
              <a:lnSpc>
                <a:spcPct val="110000"/>
              </a:lnSpc>
              <a:buFont typeface="Wingdings" pitchFamily="2" charset="2"/>
              <a:buChar char="Ø"/>
            </a:pPr>
            <a:r>
              <a:rPr lang="en-US" dirty="0">
                <a:solidFill>
                  <a:srgbClr val="FFFFFF"/>
                </a:solidFill>
                <a:latin typeface="Baskerville" panose="02020502070401020303" pitchFamily="18" charset="0"/>
                <a:ea typeface="Baskerville" panose="02020502070401020303" pitchFamily="18" charset="0"/>
              </a:rPr>
              <a:t>Management of associated medical co morbidity.( std,NCD)</a:t>
            </a:r>
          </a:p>
          <a:p>
            <a:pPr>
              <a:lnSpc>
                <a:spcPct val="110000"/>
              </a:lnSpc>
              <a:buFont typeface="Wingdings" pitchFamily="2" charset="2"/>
              <a:buChar char="Ø"/>
            </a:pPr>
            <a:r>
              <a:rPr lang="en-US" dirty="0">
                <a:solidFill>
                  <a:srgbClr val="FFFFFF"/>
                </a:solidFill>
                <a:latin typeface="Baskerville" panose="02020502070401020303" pitchFamily="18" charset="0"/>
                <a:ea typeface="Baskerville" panose="02020502070401020303" pitchFamily="18" charset="0"/>
              </a:rPr>
              <a:t>Life long relation ship.</a:t>
            </a:r>
          </a:p>
        </p:txBody>
      </p:sp>
    </p:spTree>
    <p:extLst>
      <p:ext uri="{BB962C8B-B14F-4D97-AF65-F5344CB8AC3E}">
        <p14:creationId xmlns:p14="http://schemas.microsoft.com/office/powerpoint/2010/main" val="4078305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819E027-2856-2140-A66E-6C5CC7B69845}"/>
              </a:ext>
            </a:extLst>
          </p:cNvPr>
          <p:cNvPicPr>
            <a:picLocks noChangeAspect="1"/>
          </p:cNvPicPr>
          <p:nvPr/>
        </p:nvPicPr>
        <p:blipFill rotWithShape="1">
          <a:blip r:embed="rId3">
            <a:extLst>
              <a:ext uri="{28A0092B-C50C-407E-A947-70E740481C1C}">
                <a14:useLocalDpi xmlns:a14="http://schemas.microsoft.com/office/drawing/2010/main" val="0"/>
              </a:ext>
            </a:extLst>
          </a:blip>
          <a:srcRect r="1" b="20456"/>
          <a:stretch/>
        </p:blipFill>
        <p:spPr>
          <a:xfrm>
            <a:off x="1" y="10"/>
            <a:ext cx="7479157" cy="6857990"/>
          </a:xfrm>
          <a:prstGeom prst="rect">
            <a:avLst/>
          </a:prstGeom>
        </p:spPr>
      </p:pic>
      <p:sp>
        <p:nvSpPr>
          <p:cNvPr id="16" name="Rectangle 15">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6B5CF7-4481-CE45-8AC6-0CE64D209CA2}"/>
              </a:ext>
            </a:extLst>
          </p:cNvPr>
          <p:cNvSpPr>
            <a:spLocks noGrp="1"/>
          </p:cNvSpPr>
          <p:nvPr>
            <p:ph type="title"/>
          </p:nvPr>
        </p:nvSpPr>
        <p:spPr>
          <a:xfrm>
            <a:off x="8196408" y="640831"/>
            <a:ext cx="3352128" cy="1573863"/>
          </a:xfrm>
        </p:spPr>
        <p:txBody>
          <a:bodyPr>
            <a:normAutofit/>
          </a:bodyPr>
          <a:lstStyle/>
          <a:p>
            <a:pPr algn="l"/>
            <a:r>
              <a:rPr lang="en-US">
                <a:latin typeface="Baskerville" panose="02020502070401020303" pitchFamily="18" charset="0"/>
                <a:ea typeface="Baskerville" panose="02020502070401020303" pitchFamily="18" charset="0"/>
              </a:rPr>
              <a:t>Case # 6</a:t>
            </a:r>
            <a:endParaRPr lang="en-US"/>
          </a:p>
        </p:txBody>
      </p:sp>
      <p:sp>
        <p:nvSpPr>
          <p:cNvPr id="9" name="Content Placeholder 8">
            <a:extLst>
              <a:ext uri="{FF2B5EF4-FFF2-40B4-BE49-F238E27FC236}">
                <a16:creationId xmlns:a16="http://schemas.microsoft.com/office/drawing/2014/main" id="{749EF738-6087-413B-B322-8AD7E9289F5E}"/>
              </a:ext>
            </a:extLst>
          </p:cNvPr>
          <p:cNvSpPr>
            <a:spLocks noGrp="1"/>
          </p:cNvSpPr>
          <p:nvPr>
            <p:ph sz="quarter" idx="13"/>
          </p:nvPr>
        </p:nvSpPr>
        <p:spPr>
          <a:xfrm>
            <a:off x="8196408" y="2367092"/>
            <a:ext cx="3352128" cy="3881309"/>
          </a:xfrm>
        </p:spPr>
        <p:txBody>
          <a:bodyPr>
            <a:normAutofit/>
          </a:bodyPr>
          <a:lstStyle/>
          <a:p>
            <a:r>
              <a:rPr lang="en-US" sz="1800" dirty="0"/>
              <a:t>Adel  is 50 yr.old ,Business Man</a:t>
            </a:r>
          </a:p>
          <a:p>
            <a:r>
              <a:rPr lang="en-US" sz="1800" dirty="0"/>
              <a:t>Hypertension </a:t>
            </a:r>
          </a:p>
          <a:p>
            <a:r>
              <a:rPr lang="en-US" sz="1800" dirty="0"/>
              <a:t>Presented with neck pain, jaw pain.</a:t>
            </a:r>
          </a:p>
        </p:txBody>
      </p:sp>
    </p:spTree>
    <p:extLst>
      <p:ext uri="{BB962C8B-B14F-4D97-AF65-F5344CB8AC3E}">
        <p14:creationId xmlns:p14="http://schemas.microsoft.com/office/powerpoint/2010/main" val="242583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id="{10D21FCB-56CB-4EFA-A79A-A9A8EC0F7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1027BD9-272C-4CC4-9396-1708F8B1F4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10">
            <a:extLst>
              <a:ext uri="{FF2B5EF4-FFF2-40B4-BE49-F238E27FC236}">
                <a16:creationId xmlns:a16="http://schemas.microsoft.com/office/drawing/2014/main" id="{29EC56BC-E328-E947-9643-4F70945EA67B}"/>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078061" y="1131095"/>
            <a:ext cx="6200163" cy="4138608"/>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F20FF355-CFB5-F34F-9957-027867CC6621}"/>
              </a:ext>
            </a:extLst>
          </p:cNvPr>
          <p:cNvSpPr>
            <a:spLocks noGrp="1"/>
          </p:cNvSpPr>
          <p:nvPr>
            <p:ph type="title"/>
          </p:nvPr>
        </p:nvSpPr>
        <p:spPr>
          <a:xfrm>
            <a:off x="1347693" y="618517"/>
            <a:ext cx="3893976" cy="1596177"/>
          </a:xfrm>
        </p:spPr>
        <p:txBody>
          <a:bodyPr vert="horz" lIns="91440" tIns="45720" rIns="91440" bIns="45720" rtlCol="0" anchor="b">
            <a:normAutofit/>
          </a:bodyPr>
          <a:lstStyle/>
          <a:p>
            <a:pPr algn="l"/>
            <a:r>
              <a:rPr lang="en-US" dirty="0">
                <a:latin typeface="Baskerville" panose="02020502070401020303" pitchFamily="18" charset="0"/>
                <a:ea typeface="Baskerville" panose="02020502070401020303" pitchFamily="18" charset="0"/>
              </a:rPr>
              <a:t>NCD clinic</a:t>
            </a:r>
          </a:p>
        </p:txBody>
      </p:sp>
      <p:sp>
        <p:nvSpPr>
          <p:cNvPr id="4" name="Text Placeholder 3">
            <a:extLst>
              <a:ext uri="{FF2B5EF4-FFF2-40B4-BE49-F238E27FC236}">
                <a16:creationId xmlns:a16="http://schemas.microsoft.com/office/drawing/2014/main" id="{14604B18-7656-AE46-A587-A177A4964D60}"/>
              </a:ext>
            </a:extLst>
          </p:cNvPr>
          <p:cNvSpPr>
            <a:spLocks noGrp="1"/>
          </p:cNvSpPr>
          <p:nvPr>
            <p:ph type="body" sz="half" idx="2"/>
          </p:nvPr>
        </p:nvSpPr>
        <p:spPr>
          <a:xfrm>
            <a:off x="913774" y="2367092"/>
            <a:ext cx="3785226" cy="3424107"/>
          </a:xfrm>
        </p:spPr>
        <p:txBody>
          <a:bodyPr vert="horz" lIns="91440" tIns="45720" rIns="91440" bIns="45720" rtlCol="0">
            <a:normAutofit fontScale="85000" lnSpcReduction="20000"/>
          </a:bodyPr>
          <a:lstStyle/>
          <a:p>
            <a:pPr indent="-228600" algn="l">
              <a:buFont typeface="Arial" panose="020B0604020202020204" pitchFamily="34" charset="0"/>
              <a:buChar char="•"/>
            </a:pPr>
            <a:r>
              <a:rPr lang="en-US" sz="2800" dirty="0">
                <a:latin typeface="Angsana New" panose="02020603050405020304" pitchFamily="18" charset="-34"/>
                <a:ea typeface="Baskerville" panose="02020502070401020303" pitchFamily="18" charset="0"/>
                <a:cs typeface="Angsana New" panose="02020603050405020304" pitchFamily="18" charset="-34"/>
              </a:rPr>
              <a:t>Recurrent attacks of jaw pain lasting hours,  associated with sore throat , no fever, no cough, neck pain </a:t>
            </a:r>
            <a:r>
              <a:rPr lang="en-US" sz="2800" dirty="0" err="1">
                <a:latin typeface="Angsana New" panose="02020603050405020304" pitchFamily="18" charset="-34"/>
                <a:ea typeface="Baskerville" panose="02020502070401020303" pitchFamily="18" charset="0"/>
                <a:cs typeface="Angsana New" panose="02020603050405020304" pitchFamily="18" charset="-34"/>
              </a:rPr>
              <a:t>headach</a:t>
            </a:r>
            <a:r>
              <a:rPr lang="en-US" sz="2800" dirty="0">
                <a:latin typeface="Angsana New" panose="02020603050405020304" pitchFamily="18" charset="-34"/>
                <a:ea typeface="Baskerville" panose="02020502070401020303" pitchFamily="18" charset="0"/>
                <a:cs typeface="Angsana New" panose="02020603050405020304" pitchFamily="18" charset="-34"/>
              </a:rPr>
              <a:t> &amp;insomnia</a:t>
            </a:r>
          </a:p>
          <a:p>
            <a:pPr indent="-228600" algn="l">
              <a:buFont typeface="Arial" panose="020B0604020202020204" pitchFamily="34" charset="0"/>
              <a:buChar char="•"/>
            </a:pPr>
            <a:r>
              <a:rPr lang="en-US" sz="2800" dirty="0">
                <a:latin typeface="Angsana New" panose="02020603050405020304" pitchFamily="18" charset="-34"/>
                <a:ea typeface="Baskerville" panose="02020502070401020303" pitchFamily="18" charset="0"/>
                <a:cs typeface="Angsana New" panose="02020603050405020304" pitchFamily="18" charset="-34"/>
              </a:rPr>
              <a:t>Frequent in the last 8 months.</a:t>
            </a:r>
          </a:p>
          <a:p>
            <a:pPr indent="-228600" algn="l">
              <a:buFont typeface="Arial" panose="020B0604020202020204" pitchFamily="34" charset="0"/>
              <a:buChar char="•"/>
            </a:pPr>
            <a:r>
              <a:rPr lang="en-US" sz="2800" dirty="0">
                <a:latin typeface="Angsana New" panose="02020603050405020304" pitchFamily="18" charset="-34"/>
                <a:ea typeface="Baskerville" panose="02020502070401020303" pitchFamily="18" charset="0"/>
                <a:cs typeface="Angsana New" panose="02020603050405020304" pitchFamily="18" charset="-34"/>
              </a:rPr>
              <a:t>Uncontrolled bp</a:t>
            </a:r>
          </a:p>
          <a:p>
            <a:pPr indent="-228600" algn="l">
              <a:buFont typeface="Arial" panose="020B0604020202020204" pitchFamily="34" charset="0"/>
              <a:buChar char="•"/>
            </a:pPr>
            <a:endParaRPr lang="en-US" dirty="0"/>
          </a:p>
        </p:txBody>
      </p:sp>
    </p:spTree>
    <p:extLst>
      <p:ext uri="{BB962C8B-B14F-4D97-AF65-F5344CB8AC3E}">
        <p14:creationId xmlns:p14="http://schemas.microsoft.com/office/powerpoint/2010/main" val="424557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6C41-8CBD-BE45-AF77-F9DD4ED8DFD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F0C44D6-3066-5E46-B20A-A9EF3B792198}"/>
              </a:ext>
            </a:extLst>
          </p:cNvPr>
          <p:cNvSpPr>
            <a:spLocks noGrp="1"/>
          </p:cNvSpPr>
          <p:nvPr>
            <p:ph type="body" idx="1"/>
          </p:nvPr>
        </p:nvSpPr>
        <p:spPr/>
        <p:txBody>
          <a:bodyPr/>
          <a:lstStyle/>
          <a:p>
            <a:r>
              <a:rPr lang="en-US" dirty="0">
                <a:latin typeface="Baskerville" panose="02020502070401020303" pitchFamily="18" charset="0"/>
                <a:ea typeface="Baskerville" panose="02020502070401020303" pitchFamily="18" charset="0"/>
              </a:rPr>
              <a:t>Present history </a:t>
            </a:r>
          </a:p>
        </p:txBody>
      </p:sp>
      <p:sp>
        <p:nvSpPr>
          <p:cNvPr id="6" name="Text Placeholder 5">
            <a:extLst>
              <a:ext uri="{FF2B5EF4-FFF2-40B4-BE49-F238E27FC236}">
                <a16:creationId xmlns:a16="http://schemas.microsoft.com/office/drawing/2014/main" id="{83A1BB64-B010-ED4C-A42D-65235D2311B5}"/>
              </a:ext>
            </a:extLst>
          </p:cNvPr>
          <p:cNvSpPr>
            <a:spLocks noGrp="1"/>
          </p:cNvSpPr>
          <p:nvPr>
            <p:ph type="body" sz="half" idx="15"/>
          </p:nvPr>
        </p:nvSpPr>
        <p:spPr/>
        <p:txBody>
          <a:bodyPr/>
          <a:lstStyle/>
          <a:p>
            <a:pPr marL="285750" indent="-285750" algn="l">
              <a:buFont typeface="Wingdings" pitchFamily="2" charset="2"/>
              <a:buChar char="§"/>
            </a:pPr>
            <a:r>
              <a:rPr lang="en-US" dirty="0">
                <a:latin typeface="Baskerville" panose="02020502070401020303" pitchFamily="18" charset="0"/>
                <a:ea typeface="Baskerville" panose="02020502070401020303" pitchFamily="18" charset="0"/>
              </a:rPr>
              <a:t>Jaw pain shocking like pain </a:t>
            </a:r>
          </a:p>
          <a:p>
            <a:pPr marL="285750" indent="-285750" algn="l">
              <a:buFont typeface="Wingdings" pitchFamily="2" charset="2"/>
              <a:buChar char="§"/>
            </a:pPr>
            <a:r>
              <a:rPr lang="en-US" dirty="0">
                <a:latin typeface="Baskerville" panose="02020502070401020303" pitchFamily="18" charset="0"/>
                <a:ea typeface="Baskerville" panose="02020502070401020303" pitchFamily="18" charset="0"/>
              </a:rPr>
              <a:t>Mild to moderate  in severity. mainly  at night.</a:t>
            </a:r>
          </a:p>
          <a:p>
            <a:pPr marL="285750" indent="-285750" algn="l">
              <a:buFont typeface="Wingdings" pitchFamily="2" charset="2"/>
              <a:buChar char="§"/>
            </a:pPr>
            <a:r>
              <a:rPr lang="en-US" dirty="0">
                <a:latin typeface="Baskerville" panose="02020502070401020303" pitchFamily="18" charset="0"/>
                <a:ea typeface="Baskerville" panose="02020502070401020303" pitchFamily="18" charset="0"/>
              </a:rPr>
              <a:t>Associated with sweating &amp; palpitations, exertion dyspnea.</a:t>
            </a:r>
          </a:p>
          <a:p>
            <a:pPr marL="285750" indent="-285750" algn="l">
              <a:buFont typeface="Wingdings" pitchFamily="2" charset="2"/>
              <a:buChar char="§"/>
            </a:pPr>
            <a:r>
              <a:rPr lang="en-US" dirty="0">
                <a:latin typeface="Baskerville" panose="02020502070401020303" pitchFamily="18" charset="0"/>
                <a:ea typeface="Baskerville" panose="02020502070401020303" pitchFamily="18" charset="0"/>
              </a:rPr>
              <a:t>Good compliance to his medication</a:t>
            </a:r>
          </a:p>
        </p:txBody>
      </p:sp>
      <p:sp>
        <p:nvSpPr>
          <p:cNvPr id="3" name="Content Placeholder 2">
            <a:extLst>
              <a:ext uri="{FF2B5EF4-FFF2-40B4-BE49-F238E27FC236}">
                <a16:creationId xmlns:a16="http://schemas.microsoft.com/office/drawing/2014/main" id="{57EB9171-DF54-F54D-98F6-DF1D5C952B60}"/>
              </a:ext>
            </a:extLst>
          </p:cNvPr>
          <p:cNvSpPr>
            <a:spLocks noGrp="1"/>
          </p:cNvSpPr>
          <p:nvPr>
            <p:ph type="body" sz="quarter" idx="3"/>
          </p:nvPr>
        </p:nvSpPr>
        <p:spPr/>
        <p:txBody>
          <a:bodyPr/>
          <a:lstStyle/>
          <a:p>
            <a:r>
              <a:rPr lang="en-US" dirty="0">
                <a:latin typeface="Baskerville" panose="02020502070401020303" pitchFamily="18" charset="0"/>
                <a:ea typeface="Baskerville" panose="02020502070401020303" pitchFamily="18" charset="0"/>
              </a:rPr>
              <a:t>Social history </a:t>
            </a:r>
          </a:p>
        </p:txBody>
      </p:sp>
      <p:sp>
        <p:nvSpPr>
          <p:cNvPr id="7" name="Text Placeholder 6">
            <a:extLst>
              <a:ext uri="{FF2B5EF4-FFF2-40B4-BE49-F238E27FC236}">
                <a16:creationId xmlns:a16="http://schemas.microsoft.com/office/drawing/2014/main" id="{67AEEC91-AB6C-3C4C-8211-1E8C26D37243}"/>
              </a:ext>
            </a:extLst>
          </p:cNvPr>
          <p:cNvSpPr>
            <a:spLocks noGrp="1"/>
          </p:cNvSpPr>
          <p:nvPr>
            <p:ph type="body" sz="half" idx="16"/>
          </p:nvPr>
        </p:nvSpPr>
        <p:spPr/>
        <p:txBody>
          <a:bodyPr/>
          <a:lstStyle/>
          <a:p>
            <a:pPr marL="285750" indent="-285750" algn="l">
              <a:buFont typeface="Wingdings" pitchFamily="2" charset="2"/>
              <a:buChar char="§"/>
            </a:pPr>
            <a:r>
              <a:rPr lang="en-US" dirty="0">
                <a:latin typeface="Baskerville Old Face" panose="02020602080505020303" pitchFamily="18" charset="77"/>
              </a:rPr>
              <a:t>Business Man, frequent traveler.</a:t>
            </a:r>
          </a:p>
          <a:p>
            <a:pPr marL="285750" indent="-285750" algn="l">
              <a:buFont typeface="Wingdings" pitchFamily="2" charset="2"/>
              <a:buChar char="§"/>
            </a:pPr>
            <a:r>
              <a:rPr lang="en-US" dirty="0">
                <a:latin typeface="Baskerville Old Face" panose="02020602080505020303" pitchFamily="18" charset="77"/>
              </a:rPr>
              <a:t>Married having 2 sons, one of them diabetic type 1 .  He is worried a lot about his blood sugar level.</a:t>
            </a:r>
          </a:p>
          <a:p>
            <a:pPr marL="285750" indent="-285750" algn="l">
              <a:buFont typeface="Wingdings" pitchFamily="2" charset="2"/>
              <a:buChar char="§"/>
            </a:pPr>
            <a:r>
              <a:rPr lang="en-US" dirty="0">
                <a:latin typeface="Baskerville Old Face" panose="02020602080505020303" pitchFamily="18" charset="77"/>
              </a:rPr>
              <a:t>His father recently died from heart attacks.</a:t>
            </a:r>
          </a:p>
          <a:p>
            <a:pPr marL="285750" indent="-285750" algn="l">
              <a:buFont typeface="Wingdings" pitchFamily="2" charset="2"/>
              <a:buChar char="§"/>
            </a:pPr>
            <a:r>
              <a:rPr lang="en-US" dirty="0">
                <a:latin typeface="Baskerville Old Face" panose="02020602080505020303" pitchFamily="18" charset="77"/>
              </a:rPr>
              <a:t>Not smoker .</a:t>
            </a:r>
          </a:p>
        </p:txBody>
      </p:sp>
      <p:sp>
        <p:nvSpPr>
          <p:cNvPr id="5" name="Text Placeholder 4">
            <a:extLst>
              <a:ext uri="{FF2B5EF4-FFF2-40B4-BE49-F238E27FC236}">
                <a16:creationId xmlns:a16="http://schemas.microsoft.com/office/drawing/2014/main" id="{D012885E-6FA2-904E-B874-681DF863AF79}"/>
              </a:ext>
            </a:extLst>
          </p:cNvPr>
          <p:cNvSpPr>
            <a:spLocks noGrp="1"/>
          </p:cNvSpPr>
          <p:nvPr>
            <p:ph type="body" sz="quarter" idx="13"/>
          </p:nvPr>
        </p:nvSpPr>
        <p:spPr/>
        <p:txBody>
          <a:bodyPr/>
          <a:lstStyle/>
          <a:p>
            <a:r>
              <a:rPr lang="en-US" dirty="0">
                <a:latin typeface="Baskerville" panose="02020502070401020303" pitchFamily="18" charset="0"/>
                <a:ea typeface="Baskerville" panose="02020502070401020303" pitchFamily="18" charset="0"/>
              </a:rPr>
              <a:t>Past medical history </a:t>
            </a:r>
          </a:p>
        </p:txBody>
      </p:sp>
      <p:sp>
        <p:nvSpPr>
          <p:cNvPr id="8" name="Text Placeholder 7">
            <a:extLst>
              <a:ext uri="{FF2B5EF4-FFF2-40B4-BE49-F238E27FC236}">
                <a16:creationId xmlns:a16="http://schemas.microsoft.com/office/drawing/2014/main" id="{0D88361B-A980-FA4B-AC75-FF8EAC7DD37C}"/>
              </a:ext>
            </a:extLst>
          </p:cNvPr>
          <p:cNvSpPr>
            <a:spLocks noGrp="1"/>
          </p:cNvSpPr>
          <p:nvPr>
            <p:ph type="body" sz="half" idx="17"/>
          </p:nvPr>
        </p:nvSpPr>
        <p:spPr/>
        <p:txBody>
          <a:bodyPr/>
          <a:lstStyle/>
          <a:p>
            <a:pPr algn="l"/>
            <a:r>
              <a:rPr lang="en-US" dirty="0" err="1">
                <a:latin typeface="Baskerville" panose="02020502070401020303" pitchFamily="18" charset="0"/>
                <a:ea typeface="Baskerville" panose="02020502070401020303" pitchFamily="18" charset="0"/>
              </a:rPr>
              <a:t>Holter</a:t>
            </a:r>
            <a:r>
              <a:rPr lang="en-US" dirty="0">
                <a:latin typeface="Baskerville" panose="02020502070401020303" pitchFamily="18" charset="0"/>
                <a:ea typeface="Baskerville" panose="02020502070401020303" pitchFamily="18" charset="0"/>
              </a:rPr>
              <a:t> ,</a:t>
            </a:r>
            <a:r>
              <a:rPr lang="en-US" dirty="0" err="1">
                <a:latin typeface="Baskerville" panose="02020502070401020303" pitchFamily="18" charset="0"/>
                <a:ea typeface="Baskerville" panose="02020502070401020303" pitchFamily="18" charset="0"/>
              </a:rPr>
              <a:t>ecg</a:t>
            </a:r>
            <a:r>
              <a:rPr lang="en-US" dirty="0">
                <a:latin typeface="Baskerville" panose="02020502070401020303" pitchFamily="18" charset="0"/>
                <a:ea typeface="Baskerville" panose="02020502070401020303" pitchFamily="18" charset="0"/>
              </a:rPr>
              <a:t> , echo done normal.</a:t>
            </a:r>
          </a:p>
          <a:p>
            <a:pPr algn="l"/>
            <a:r>
              <a:rPr lang="en-US" dirty="0">
                <a:latin typeface="Baskerville" panose="02020502070401020303" pitchFamily="18" charset="0"/>
                <a:ea typeface="Baskerville" panose="02020502070401020303" pitchFamily="18" charset="0"/>
              </a:rPr>
              <a:t>Upper </a:t>
            </a:r>
            <a:r>
              <a:rPr lang="en-US" dirty="0" err="1">
                <a:latin typeface="Baskerville" panose="02020502070401020303" pitchFamily="18" charset="0"/>
                <a:ea typeface="Baskerville" panose="02020502070401020303" pitchFamily="18" charset="0"/>
              </a:rPr>
              <a:t>gi</a:t>
            </a:r>
            <a:r>
              <a:rPr lang="en-US" dirty="0">
                <a:latin typeface="Baskerville" panose="02020502070401020303" pitchFamily="18" charset="0"/>
                <a:ea typeface="Baskerville" panose="02020502070401020303" pitchFamily="18" charset="0"/>
              </a:rPr>
              <a:t> endoscopy normal</a:t>
            </a:r>
          </a:p>
          <a:p>
            <a:pPr algn="l"/>
            <a:r>
              <a:rPr lang="en-US" dirty="0" err="1">
                <a:latin typeface="Baskerville" panose="02020502070401020303" pitchFamily="18" charset="0"/>
                <a:ea typeface="Baskerville" panose="02020502070401020303" pitchFamily="18" charset="0"/>
              </a:rPr>
              <a:t>Cholysestoctomy</a:t>
            </a:r>
            <a:r>
              <a:rPr lang="en-US" dirty="0">
                <a:latin typeface="Baskerville" panose="02020502070401020303" pitchFamily="18" charset="0"/>
                <a:ea typeface="Baskerville" panose="02020502070401020303" pitchFamily="18" charset="0"/>
              </a:rPr>
              <a:t> 2011</a:t>
            </a:r>
          </a:p>
          <a:p>
            <a:pPr algn="l"/>
            <a:r>
              <a:rPr lang="en-US" dirty="0">
                <a:latin typeface="Baskerville" panose="02020502070401020303" pitchFamily="18" charset="0"/>
                <a:ea typeface="Baskerville" panose="02020502070401020303" pitchFamily="18" charset="0"/>
              </a:rPr>
              <a:t>Hypertension ,</a:t>
            </a:r>
            <a:r>
              <a:rPr lang="en-US" dirty="0" err="1">
                <a:latin typeface="Baskerville" panose="02020502070401020303" pitchFamily="18" charset="0"/>
                <a:ea typeface="Baskerville" panose="02020502070401020303" pitchFamily="18" charset="0"/>
              </a:rPr>
              <a:t>hypercholestremia</a:t>
            </a:r>
            <a:r>
              <a:rPr lang="en-US" dirty="0">
                <a:latin typeface="Baskerville" panose="02020502070401020303" pitchFamily="18" charset="0"/>
                <a:ea typeface="Baskerville" panose="02020502070401020303" pitchFamily="18" charset="0"/>
              </a:rPr>
              <a:t>.</a:t>
            </a:r>
          </a:p>
          <a:p>
            <a:pPr algn="l"/>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935878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8CA07455-C914-1145-8183-380B374B8543}"/>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3468" b="12262"/>
          <a:stretch/>
        </p:blipFill>
        <p:spPr>
          <a:xfrm>
            <a:off x="20" y="2754"/>
            <a:ext cx="12191980" cy="6858000"/>
          </a:xfrm>
          <a:prstGeom prst="rect">
            <a:avLst/>
          </a:prstGeom>
        </p:spPr>
      </p:pic>
      <p:sp>
        <p:nvSpPr>
          <p:cNvPr id="45" name="Rectangle 44">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17" name="TextBox 16">
            <a:extLst>
              <a:ext uri="{FF2B5EF4-FFF2-40B4-BE49-F238E27FC236}">
                <a16:creationId xmlns:a16="http://schemas.microsoft.com/office/drawing/2014/main" id="{ED114661-E276-004C-B75F-44C631C0C9FA}"/>
              </a:ext>
            </a:extLst>
          </p:cNvPr>
          <p:cNvSpPr txBox="1"/>
          <p:nvPr/>
        </p:nvSpPr>
        <p:spPr>
          <a:xfrm>
            <a:off x="1751012" y="1300785"/>
            <a:ext cx="8689976" cy="2509213"/>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800" cap="all" dirty="0">
              <a:solidFill>
                <a:schemeClr val="bg1"/>
              </a:solidFill>
              <a:latin typeface="+mj-lt"/>
              <a:ea typeface="+mj-ea"/>
              <a:cs typeface="+mj-cs"/>
            </a:endParaRPr>
          </a:p>
        </p:txBody>
      </p:sp>
      <p:sp>
        <p:nvSpPr>
          <p:cNvPr id="26" name="TextBox 25">
            <a:extLst>
              <a:ext uri="{FF2B5EF4-FFF2-40B4-BE49-F238E27FC236}">
                <a16:creationId xmlns:a16="http://schemas.microsoft.com/office/drawing/2014/main" id="{E845B5B7-81FB-EC48-AD49-60A2CA36127C}"/>
              </a:ext>
            </a:extLst>
          </p:cNvPr>
          <p:cNvSpPr txBox="1"/>
          <p:nvPr/>
        </p:nvSpPr>
        <p:spPr>
          <a:xfrm>
            <a:off x="2756429" y="1547039"/>
            <a:ext cx="7170737" cy="3180871"/>
          </a:xfrm>
          <a:prstGeom prst="rect">
            <a:avLst/>
          </a:prstGeom>
          <a:noFill/>
        </p:spPr>
        <p:txBody>
          <a:bodyPr wrap="square">
            <a:spAutoFit/>
          </a:bodyPr>
          <a:lstStyle/>
          <a:p>
            <a:pPr algn="ctr">
              <a:lnSpc>
                <a:spcPct val="90000"/>
              </a:lnSpc>
              <a:spcBef>
                <a:spcPct val="0"/>
              </a:spcBef>
              <a:spcAft>
                <a:spcPts val="600"/>
              </a:spcAft>
            </a:pPr>
            <a:r>
              <a:rPr lang="en-US" sz="4400" cap="all" dirty="0">
                <a:latin typeface="Angsana New" panose="02020603050405020304" pitchFamily="18" charset="-34"/>
                <a:ea typeface="Baskerville" panose="02020502070401020303" pitchFamily="18" charset="0"/>
                <a:cs typeface="Angsana New" panose="02020603050405020304" pitchFamily="18" charset="-34"/>
              </a:rPr>
              <a:t>What is your differential diagnosis?</a:t>
            </a:r>
          </a:p>
          <a:p>
            <a:pPr marL="914400" indent="-914400">
              <a:lnSpc>
                <a:spcPct val="90000"/>
              </a:lnSpc>
              <a:spcBef>
                <a:spcPct val="0"/>
              </a:spcBef>
              <a:spcAft>
                <a:spcPts val="600"/>
              </a:spcAft>
              <a:buFont typeface="+mj-lt"/>
              <a:buAutoNum type="alphaLcParenR"/>
            </a:pPr>
            <a:r>
              <a:rPr lang="en-US" sz="2800" cap="all" dirty="0">
                <a:latin typeface="Angsana New" panose="02020603050405020304" pitchFamily="18" charset="-34"/>
                <a:ea typeface="Baskerville" panose="02020502070401020303" pitchFamily="18" charset="0"/>
                <a:cs typeface="Angsana New" panose="02020603050405020304" pitchFamily="18" charset="-34"/>
              </a:rPr>
              <a:t>Illness anxiety disorder </a:t>
            </a:r>
          </a:p>
          <a:p>
            <a:pPr marL="914400" indent="-914400">
              <a:lnSpc>
                <a:spcPct val="90000"/>
              </a:lnSpc>
              <a:spcBef>
                <a:spcPct val="0"/>
              </a:spcBef>
              <a:spcAft>
                <a:spcPts val="600"/>
              </a:spcAft>
              <a:buFont typeface="+mj-lt"/>
              <a:buAutoNum type="alphaLcParenR"/>
            </a:pPr>
            <a:r>
              <a:rPr lang="en-US" sz="2800" dirty="0">
                <a:effectLst/>
                <a:latin typeface="Angsana New" panose="02020603050405020304" pitchFamily="18" charset="-34"/>
                <a:ea typeface="Baskerville" panose="02020502070401020303" pitchFamily="18" charset="0"/>
                <a:cs typeface="Angsana New" panose="02020603050405020304" pitchFamily="18" charset="-34"/>
              </a:rPr>
              <a:t>somatic symptom disorder.</a:t>
            </a:r>
          </a:p>
          <a:p>
            <a:pPr marL="914400" indent="-914400">
              <a:lnSpc>
                <a:spcPct val="90000"/>
              </a:lnSpc>
              <a:spcBef>
                <a:spcPct val="0"/>
              </a:spcBef>
              <a:spcAft>
                <a:spcPts val="600"/>
              </a:spcAft>
              <a:buFont typeface="+mj-lt"/>
              <a:buAutoNum type="alphaLcParenR"/>
            </a:pPr>
            <a:r>
              <a:rPr lang="en-US" sz="2800" cap="all" dirty="0">
                <a:latin typeface="Angsana New" panose="02020603050405020304" pitchFamily="18" charset="-34"/>
                <a:ea typeface="Baskerville" panose="02020502070401020303" pitchFamily="18" charset="0"/>
                <a:cs typeface="Angsana New" panose="02020603050405020304" pitchFamily="18" charset="-34"/>
              </a:rPr>
              <a:t>Panic attacks or dis</a:t>
            </a:r>
            <a:r>
              <a:rPr lang="en-US" sz="2800" cap="all" dirty="0">
                <a:latin typeface="Angsana New" panose="02020603050405020304" pitchFamily="18" charset="-34"/>
                <a:ea typeface="+mj-ea"/>
                <a:cs typeface="Angsana New" panose="02020603050405020304" pitchFamily="18" charset="-34"/>
              </a:rPr>
              <a:t>order </a:t>
            </a:r>
          </a:p>
          <a:p>
            <a:pPr marL="914400" indent="-914400">
              <a:lnSpc>
                <a:spcPct val="90000"/>
              </a:lnSpc>
              <a:spcBef>
                <a:spcPct val="0"/>
              </a:spcBef>
              <a:spcAft>
                <a:spcPts val="600"/>
              </a:spcAft>
              <a:buFont typeface="+mj-lt"/>
              <a:buAutoNum type="alphaLcParenR"/>
            </a:pPr>
            <a:r>
              <a:rPr lang="en-US" sz="2800" cap="all" dirty="0">
                <a:latin typeface="Angsana New" panose="02020603050405020304" pitchFamily="18" charset="-34"/>
                <a:ea typeface="+mj-ea"/>
                <a:cs typeface="Angsana New" panose="02020603050405020304" pitchFamily="18" charset="-34"/>
              </a:rPr>
              <a:t>Generalizes anxiety disorder.</a:t>
            </a:r>
          </a:p>
        </p:txBody>
      </p:sp>
    </p:spTree>
    <p:extLst>
      <p:ext uri="{BB962C8B-B14F-4D97-AF65-F5344CB8AC3E}">
        <p14:creationId xmlns:p14="http://schemas.microsoft.com/office/powerpoint/2010/main" val="4058622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1B8552-69F0-254D-97EB-2FF339C45E7A}"/>
              </a:ext>
            </a:extLst>
          </p:cNvPr>
          <p:cNvSpPr txBox="1"/>
          <p:nvPr/>
        </p:nvSpPr>
        <p:spPr>
          <a:xfrm>
            <a:off x="5344709" y="2783115"/>
            <a:ext cx="1627633" cy="1606005"/>
          </a:xfrm>
          <a:prstGeom prst="rect">
            <a:avLst/>
          </a:prstGeom>
          <a:noFill/>
        </p:spPr>
        <p:txBody>
          <a:bodyPr wrap="square" rtlCol="0">
            <a:spAutoFit/>
          </a:bodyPr>
          <a:lstStyle/>
          <a:p>
            <a:pPr algn="l"/>
            <a:endParaRPr lang="en-US" dirty="0"/>
          </a:p>
        </p:txBody>
      </p:sp>
      <p:sp>
        <p:nvSpPr>
          <p:cNvPr id="12" name="Process 11">
            <a:extLst>
              <a:ext uri="{FF2B5EF4-FFF2-40B4-BE49-F238E27FC236}">
                <a16:creationId xmlns:a16="http://schemas.microsoft.com/office/drawing/2014/main" id="{A8A29A99-7684-F34A-B9CC-B8B15564F5C9}"/>
              </a:ext>
            </a:extLst>
          </p:cNvPr>
          <p:cNvSpPr/>
          <p:nvPr/>
        </p:nvSpPr>
        <p:spPr>
          <a:xfrm>
            <a:off x="370367" y="2452430"/>
            <a:ext cx="2961215" cy="1797982"/>
          </a:xfrm>
          <a:prstGeom prst="flowChartProcess">
            <a:avLst/>
          </a:prstGeom>
          <a:solidFill>
            <a:schemeClr val="bg1">
              <a:lumMod val="75000"/>
            </a:schemeClr>
          </a:solidFill>
          <a:ln>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ngsana New" panose="02020603050405020304" pitchFamily="18" charset="-34"/>
                <a:cs typeface="Angsana New" panose="02020603050405020304" pitchFamily="18" charset="-34"/>
              </a:rPr>
              <a:t>General Or NCD clinics</a:t>
            </a:r>
          </a:p>
        </p:txBody>
      </p:sp>
      <p:sp>
        <p:nvSpPr>
          <p:cNvPr id="13" name="Rectangle 12">
            <a:extLst>
              <a:ext uri="{FF2B5EF4-FFF2-40B4-BE49-F238E27FC236}">
                <a16:creationId xmlns:a16="http://schemas.microsoft.com/office/drawing/2014/main" id="{0CBB8116-F22E-7844-B9B9-BBBBC4CEF73E}"/>
              </a:ext>
            </a:extLst>
          </p:cNvPr>
          <p:cNvSpPr/>
          <p:nvPr/>
        </p:nvSpPr>
        <p:spPr>
          <a:xfrm>
            <a:off x="4214934" y="2530008"/>
            <a:ext cx="2961215" cy="1859113"/>
          </a:xfrm>
          <a:prstGeom prst="rect">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Angsana New" panose="02020603050405020304" pitchFamily="18" charset="-34"/>
                <a:cs typeface="Angsana New" panose="02020603050405020304" pitchFamily="18" charset="-34"/>
              </a:rPr>
              <a:t>Primary Mental health clinics</a:t>
            </a:r>
          </a:p>
        </p:txBody>
      </p:sp>
      <p:sp>
        <p:nvSpPr>
          <p:cNvPr id="15" name="Left-Right Arrow Callout 14">
            <a:extLst>
              <a:ext uri="{FF2B5EF4-FFF2-40B4-BE49-F238E27FC236}">
                <a16:creationId xmlns:a16="http://schemas.microsoft.com/office/drawing/2014/main" id="{A45DFCB1-B91D-7B42-BEC3-181E29510087}"/>
              </a:ext>
            </a:extLst>
          </p:cNvPr>
          <p:cNvSpPr/>
          <p:nvPr/>
        </p:nvSpPr>
        <p:spPr>
          <a:xfrm rot="5400000">
            <a:off x="7496299" y="2155447"/>
            <a:ext cx="3852335" cy="2233085"/>
          </a:xfrm>
          <a:prstGeom prst="leftRightArrowCallout">
            <a:avLst>
              <a:gd name="adj1" fmla="val 3791"/>
              <a:gd name="adj2" fmla="val 25000"/>
              <a:gd name="adj3" fmla="val 25000"/>
              <a:gd name="adj4" fmla="val 48123"/>
            </a:avLst>
          </a:prstGeom>
          <a:solidFill>
            <a:schemeClr val="bg1">
              <a:lumMod val="75000"/>
            </a:scheme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KMHC</a:t>
            </a:r>
          </a:p>
        </p:txBody>
      </p:sp>
      <p:sp>
        <p:nvSpPr>
          <p:cNvPr id="18" name="Process 17">
            <a:extLst>
              <a:ext uri="{FF2B5EF4-FFF2-40B4-BE49-F238E27FC236}">
                <a16:creationId xmlns:a16="http://schemas.microsoft.com/office/drawing/2014/main" id="{2713AD41-B632-324E-BBDC-E7D2097274F1}"/>
              </a:ext>
            </a:extLst>
          </p:cNvPr>
          <p:cNvSpPr/>
          <p:nvPr/>
        </p:nvSpPr>
        <p:spPr>
          <a:xfrm>
            <a:off x="8508066" y="0"/>
            <a:ext cx="1828800" cy="1225296"/>
          </a:xfrm>
          <a:prstGeom prst="flowChartProcess">
            <a:avLst/>
          </a:prstGeom>
          <a:solidFill>
            <a:schemeClr val="bg1">
              <a:lumMod val="75000"/>
            </a:scheme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Emergency</a:t>
            </a:r>
          </a:p>
        </p:txBody>
      </p:sp>
      <p:sp>
        <p:nvSpPr>
          <p:cNvPr id="20" name="Process 19">
            <a:extLst>
              <a:ext uri="{FF2B5EF4-FFF2-40B4-BE49-F238E27FC236}">
                <a16:creationId xmlns:a16="http://schemas.microsoft.com/office/drawing/2014/main" id="{E6B94850-65C1-5E43-8406-D36985499C04}"/>
              </a:ext>
            </a:extLst>
          </p:cNvPr>
          <p:cNvSpPr/>
          <p:nvPr/>
        </p:nvSpPr>
        <p:spPr>
          <a:xfrm>
            <a:off x="8355199" y="5334592"/>
            <a:ext cx="2134534" cy="1433484"/>
          </a:xfrm>
          <a:prstGeom prst="flowChartProcess">
            <a:avLst/>
          </a:prstGeom>
          <a:solidFill>
            <a:schemeClr val="bg1">
              <a:lumMod val="75000"/>
            </a:scheme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OPD</a:t>
            </a:r>
          </a:p>
        </p:txBody>
      </p:sp>
      <p:sp>
        <p:nvSpPr>
          <p:cNvPr id="21" name="Arrow: Curved Left 20">
            <a:extLst>
              <a:ext uri="{FF2B5EF4-FFF2-40B4-BE49-F238E27FC236}">
                <a16:creationId xmlns:a16="http://schemas.microsoft.com/office/drawing/2014/main" id="{F852961E-0FE8-6E4C-A9AA-25BF3A4C46E3}"/>
              </a:ext>
            </a:extLst>
          </p:cNvPr>
          <p:cNvSpPr/>
          <p:nvPr/>
        </p:nvSpPr>
        <p:spPr>
          <a:xfrm>
            <a:off x="10336866" y="386291"/>
            <a:ext cx="1436326" cy="6085417"/>
          </a:xfrm>
          <a:prstGeom prst="curvedLeftArrow">
            <a:avLst>
              <a:gd name="adj1" fmla="val 25000"/>
              <a:gd name="adj2" fmla="val 4882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Arrow: Curved Down 55">
            <a:extLst>
              <a:ext uri="{FF2B5EF4-FFF2-40B4-BE49-F238E27FC236}">
                <a16:creationId xmlns:a16="http://schemas.microsoft.com/office/drawing/2014/main" id="{C92A2D8F-9927-214A-B546-117E86849C00}"/>
              </a:ext>
            </a:extLst>
          </p:cNvPr>
          <p:cNvSpPr/>
          <p:nvPr/>
        </p:nvSpPr>
        <p:spPr>
          <a:xfrm>
            <a:off x="1012960" y="0"/>
            <a:ext cx="7958394" cy="2541304"/>
          </a:xfrm>
          <a:prstGeom prst="curvedDownArrow">
            <a:avLst>
              <a:gd name="adj1" fmla="val 33335"/>
              <a:gd name="adj2" fmla="val 50000"/>
              <a:gd name="adj3" fmla="val 662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Graphic 3" descr="Arrow: Slight curve">
            <a:extLst>
              <a:ext uri="{FF2B5EF4-FFF2-40B4-BE49-F238E27FC236}">
                <a16:creationId xmlns:a16="http://schemas.microsoft.com/office/drawing/2014/main" id="{1BE8D8C6-6482-A049-A588-1BA1F776A1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85158" y="3110702"/>
            <a:ext cx="1025368" cy="1025368"/>
          </a:xfrm>
          <a:prstGeom prst="rect">
            <a:avLst/>
          </a:prstGeom>
        </p:spPr>
      </p:pic>
      <p:pic>
        <p:nvPicPr>
          <p:cNvPr id="5" name="Graphic 5" descr="Arrow: Slight curve">
            <a:extLst>
              <a:ext uri="{FF2B5EF4-FFF2-40B4-BE49-F238E27FC236}">
                <a16:creationId xmlns:a16="http://schemas.microsoft.com/office/drawing/2014/main" id="{B787EB58-67F0-834F-9295-978018913B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7717" y="3110702"/>
            <a:ext cx="914400" cy="914400"/>
          </a:xfrm>
          <a:prstGeom prst="rect">
            <a:avLst/>
          </a:prstGeom>
        </p:spPr>
      </p:pic>
      <p:sp>
        <p:nvSpPr>
          <p:cNvPr id="4" name="Arrow: Curved Up 3">
            <a:extLst>
              <a:ext uri="{FF2B5EF4-FFF2-40B4-BE49-F238E27FC236}">
                <a16:creationId xmlns:a16="http://schemas.microsoft.com/office/drawing/2014/main" id="{15421375-79C0-A142-9337-98D8E7C6C103}"/>
              </a:ext>
            </a:extLst>
          </p:cNvPr>
          <p:cNvSpPr/>
          <p:nvPr/>
        </p:nvSpPr>
        <p:spPr>
          <a:xfrm flipH="1">
            <a:off x="4651003" y="4161537"/>
            <a:ext cx="4360982" cy="1829698"/>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25796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1751541" y="1177621"/>
            <a:ext cx="8688917" cy="3785652"/>
          </a:xfrm>
          <a:prstGeom prst="rect">
            <a:avLst/>
          </a:prstGeom>
          <a:noFill/>
        </p:spPr>
        <p:txBody>
          <a:bodyPr wrap="square" rtlCol="0">
            <a:spAutoFit/>
          </a:bodyPr>
          <a:lstStyle/>
          <a:p>
            <a:pPr algn="ctr"/>
            <a:r>
              <a:rPr lang="en-US" sz="4000" b="1" dirty="0">
                <a:solidFill>
                  <a:srgbClr val="232323"/>
                </a:solidFill>
                <a:latin typeface="Angsana New" panose="02020603050405020304" pitchFamily="18" charset="-34"/>
                <a:ea typeface="Baskerville" panose="02020502070401020303" pitchFamily="18" charset="0"/>
                <a:cs typeface="Angsana New" panose="02020603050405020304" pitchFamily="18" charset="-34"/>
              </a:rPr>
              <a:t>Generalized anxiety disorder (GAD) is characterized by excessive worry and anxiety that are difficult to control, cause significant distress and impairment, and occur on more days than not.Generalized anxiety disorder is a relatively common disorder, most often with an adult onset and chronic course </a:t>
            </a:r>
            <a:endParaRPr lang="en-US" sz="4000" b="1"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608282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6822017" y="4765485"/>
            <a:ext cx="4893734" cy="1754326"/>
          </a:xfrm>
          <a:prstGeom prst="rect">
            <a:avLst/>
          </a:prstGeom>
          <a:noFill/>
        </p:spPr>
        <p:txBody>
          <a:bodyPr wrap="square" rtlCol="0">
            <a:spAutoFit/>
          </a:bodyPr>
          <a:lstStyle/>
          <a:p>
            <a:endParaRPr lang="en-US" dirty="0">
              <a:latin typeface="Baskerville" panose="02020502070401020303" pitchFamily="18" charset="0"/>
              <a:ea typeface="Baskerville" panose="02020502070401020303" pitchFamily="18" charset="0"/>
            </a:endParaRPr>
          </a:p>
        </p:txBody>
      </p:sp>
      <p:sp>
        <p:nvSpPr>
          <p:cNvPr id="16" name="TextBox 15">
            <a:extLst>
              <a:ext uri="{FF2B5EF4-FFF2-40B4-BE49-F238E27FC236}">
                <a16:creationId xmlns:a16="http://schemas.microsoft.com/office/drawing/2014/main" id="{B09DE87D-BB7D-6446-893B-CA7E626E86DB}"/>
              </a:ext>
            </a:extLst>
          </p:cNvPr>
          <p:cNvSpPr txBox="1"/>
          <p:nvPr/>
        </p:nvSpPr>
        <p:spPr>
          <a:xfrm>
            <a:off x="861265" y="936694"/>
            <a:ext cx="9503104" cy="4585871"/>
          </a:xfrm>
          <a:prstGeom prst="rect">
            <a:avLst/>
          </a:prstGeom>
          <a:noFill/>
        </p:spPr>
        <p:txBody>
          <a:bodyPr wrap="square">
            <a:spAutoFit/>
          </a:bodyPr>
          <a:lstStyle/>
          <a:p>
            <a:r>
              <a:rPr lang="en-US" sz="4000" b="1" dirty="0">
                <a:latin typeface="Angsana New" panose="02020603050405020304" pitchFamily="18" charset="-34"/>
                <a:cs typeface="Angsana New" panose="02020603050405020304" pitchFamily="18" charset="-34"/>
              </a:rPr>
              <a:t>Clinical features:</a:t>
            </a:r>
          </a:p>
          <a:p>
            <a:endParaRPr lang="en-US" sz="2800" dirty="0">
              <a:latin typeface="Angsana New" panose="02020603050405020304" pitchFamily="18" charset="-34"/>
              <a:cs typeface="Angsana New" panose="02020603050405020304" pitchFamily="18" charset="-34"/>
            </a:endParaRPr>
          </a:p>
          <a:p>
            <a:pPr marL="342900" lvl="0" indent="-342900" rtl="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excessive and persistent worrying ,greater worry over minor matters</a:t>
            </a:r>
          </a:p>
          <a:p>
            <a:pPr marL="342900" lvl="0" indent="-34290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symptoms relating to </a:t>
            </a:r>
            <a:r>
              <a:rPr lang="en-US" sz="2800" dirty="0" err="1">
                <a:effectLst/>
                <a:latin typeface="Angsana New" panose="02020603050405020304" pitchFamily="18" charset="-34"/>
                <a:ea typeface="Times New Roman" panose="02020603050405020304" pitchFamily="18" charset="0"/>
                <a:cs typeface="Angsana New" panose="02020603050405020304" pitchFamily="18" charset="-34"/>
              </a:rPr>
              <a:t>hyperarousal</a:t>
            </a: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autonomic hyperactivity and muscle tension.</a:t>
            </a:r>
          </a:p>
          <a:p>
            <a:pPr marL="342900" lvl="0" indent="-34290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poor sleep, fatigue and difficulty relaxing.</a:t>
            </a:r>
          </a:p>
          <a:p>
            <a:pPr marL="342900" lvl="0" indent="-34290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Headaches and pain in the neck, shoulders, and back </a:t>
            </a:r>
          </a:p>
          <a:p>
            <a:pPr marL="342900" lvl="0" indent="-342900">
              <a:spcAft>
                <a:spcPts val="0"/>
              </a:spcAft>
              <a:buFont typeface="+mj-lt"/>
              <a:buAutoNum type="arabicPeriod"/>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present to health professionals repeatedly</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 </a:t>
            </a:r>
          </a:p>
          <a:p>
            <a:pPr>
              <a:spcAft>
                <a:spcPts val="0"/>
              </a:spcAft>
            </a:pPr>
            <a:r>
              <a:rPr lang="en-US" sz="2800" dirty="0">
                <a:effectLst/>
                <a:latin typeface="Angsana New" panose="02020603050405020304" pitchFamily="18" charset="-34"/>
                <a:ea typeface="Times New Roman" panose="02020603050405020304" pitchFamily="18" charset="0"/>
                <a:cs typeface="Angsana New" panose="02020603050405020304" pitchFamily="18" charset="-34"/>
              </a:rPr>
              <a:t>Patients with GAD typically respond positively to the question, “Do you worry excessively about minor matters?”, while a negative response should rule out the diagnosis of GAD .</a:t>
            </a:r>
          </a:p>
        </p:txBody>
      </p:sp>
    </p:spTree>
    <p:extLst>
      <p:ext uri="{BB962C8B-B14F-4D97-AF65-F5344CB8AC3E}">
        <p14:creationId xmlns:p14="http://schemas.microsoft.com/office/powerpoint/2010/main" val="2919515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6822017" y="4765485"/>
            <a:ext cx="4893734" cy="1754326"/>
          </a:xfrm>
          <a:prstGeom prst="rect">
            <a:avLst/>
          </a:prstGeom>
          <a:noFill/>
        </p:spPr>
        <p:txBody>
          <a:bodyPr wrap="square" rtlCol="0">
            <a:spAutoFit/>
          </a:bodyPr>
          <a:lstStyle/>
          <a:p>
            <a:endParaRPr lang="en-US" dirty="0">
              <a:latin typeface="Baskerville" panose="02020502070401020303" pitchFamily="18" charset="0"/>
              <a:ea typeface="Baskerville" panose="02020502070401020303" pitchFamily="18" charset="0"/>
            </a:endParaRPr>
          </a:p>
        </p:txBody>
      </p:sp>
      <p:sp>
        <p:nvSpPr>
          <p:cNvPr id="16" name="TextBox 15">
            <a:extLst>
              <a:ext uri="{FF2B5EF4-FFF2-40B4-BE49-F238E27FC236}">
                <a16:creationId xmlns:a16="http://schemas.microsoft.com/office/drawing/2014/main" id="{B09DE87D-BB7D-6446-893B-CA7E626E86DB}"/>
              </a:ext>
            </a:extLst>
          </p:cNvPr>
          <p:cNvSpPr txBox="1"/>
          <p:nvPr/>
        </p:nvSpPr>
        <p:spPr>
          <a:xfrm>
            <a:off x="861265" y="936694"/>
            <a:ext cx="9503104" cy="5909310"/>
          </a:xfrm>
          <a:prstGeom prst="rect">
            <a:avLst/>
          </a:prstGeom>
          <a:noFill/>
        </p:spPr>
        <p:txBody>
          <a:bodyPr wrap="square">
            <a:spAutoFit/>
          </a:bodyPr>
          <a:lstStyle/>
          <a:p>
            <a:endParaRPr lang="en-US" sz="1800" dirty="0">
              <a:solidFill>
                <a:srgbClr val="232323"/>
              </a:solidFill>
              <a:latin typeface="ArialMT"/>
            </a:endParaRPr>
          </a:p>
          <a:p>
            <a:r>
              <a:rPr lang="en-US" sz="4000" dirty="0">
                <a:solidFill>
                  <a:srgbClr val="232323"/>
                </a:solidFill>
                <a:latin typeface="Angsana New" panose="02020603050405020304" pitchFamily="18" charset="-34"/>
                <a:cs typeface="Angsana New" panose="02020603050405020304" pitchFamily="18" charset="-34"/>
              </a:rPr>
              <a:t>Management</a:t>
            </a:r>
            <a:r>
              <a:rPr lang="en-US" dirty="0">
                <a:solidFill>
                  <a:srgbClr val="232323"/>
                </a:solidFill>
                <a:latin typeface="ArialMT"/>
              </a:rPr>
              <a:t>:</a:t>
            </a:r>
          </a:p>
          <a:p>
            <a:endParaRPr lang="en-US" dirty="0">
              <a:solidFill>
                <a:srgbClr val="232323"/>
              </a:solidFill>
              <a:latin typeface="ArialMT"/>
            </a:endParaRPr>
          </a:p>
          <a:p>
            <a:r>
              <a:rPr lang="en-US" sz="1800" dirty="0">
                <a:solidFill>
                  <a:srgbClr val="232323"/>
                </a:solidFill>
                <a:latin typeface="ArialMT"/>
              </a:rPr>
              <a:t>Assessment of a patient with possible GAD should include :</a:t>
            </a:r>
          </a:p>
          <a:p>
            <a:endParaRPr lang="en-US" dirty="0">
              <a:solidFill>
                <a:srgbClr val="232323"/>
              </a:solidFill>
              <a:latin typeface="ArialMT"/>
            </a:endParaRPr>
          </a:p>
          <a:p>
            <a:endParaRPr lang="en-US" sz="1800" dirty="0">
              <a:solidFill>
                <a:srgbClr val="232323"/>
              </a:solidFill>
              <a:latin typeface="ArialMT"/>
            </a:endParaRPr>
          </a:p>
          <a:p>
            <a:pPr marL="285750" indent="-285750">
              <a:buFont typeface="Wingdings" pitchFamily="2" charset="2"/>
              <a:buChar char="Ø"/>
            </a:pPr>
            <a:r>
              <a:rPr lang="en-US" sz="2800" dirty="0">
                <a:solidFill>
                  <a:srgbClr val="232323"/>
                </a:solidFill>
                <a:latin typeface="Angsana New" panose="02020603050405020304" pitchFamily="18" charset="-34"/>
                <a:cs typeface="Angsana New" panose="02020603050405020304" pitchFamily="18" charset="-34"/>
              </a:rPr>
              <a:t>A </a:t>
            </a:r>
            <a:r>
              <a:rPr lang="en-US" sz="2800" b="1" dirty="0">
                <a:solidFill>
                  <a:srgbClr val="232323"/>
                </a:solidFill>
                <a:latin typeface="Angsana New" panose="02020603050405020304" pitchFamily="18" charset="-34"/>
                <a:cs typeface="Angsana New" panose="02020603050405020304" pitchFamily="18" charset="-34"/>
              </a:rPr>
              <a:t>careful history and an evaluation for symptoms of GAD </a:t>
            </a:r>
          </a:p>
          <a:p>
            <a:pPr marL="285750" indent="-285750">
              <a:buFont typeface="Wingdings" pitchFamily="2" charset="2"/>
              <a:buChar char="Ø"/>
            </a:pPr>
            <a:r>
              <a:rPr lang="en-US" sz="2800" b="1" dirty="0">
                <a:solidFill>
                  <a:srgbClr val="232323"/>
                </a:solidFill>
                <a:latin typeface="Angsana New" panose="02020603050405020304" pitchFamily="18" charset="-34"/>
                <a:cs typeface="Angsana New" panose="02020603050405020304" pitchFamily="18" charset="-34"/>
              </a:rPr>
              <a:t>as well as alternative or co-occurring medical conditions, including psychiatric disorders. </a:t>
            </a:r>
          </a:p>
          <a:p>
            <a:pPr marL="285750" indent="-285750">
              <a:buFont typeface="Wingdings" pitchFamily="2" charset="2"/>
              <a:buChar char="Ø"/>
            </a:pPr>
            <a:r>
              <a:rPr lang="en-US" sz="2800" b="1" dirty="0">
                <a:solidFill>
                  <a:srgbClr val="232323"/>
                </a:solidFill>
                <a:latin typeface="Angsana New" panose="02020603050405020304" pitchFamily="18" charset="-34"/>
                <a:cs typeface="Angsana New" panose="02020603050405020304" pitchFamily="18" charset="-34"/>
              </a:rPr>
              <a:t> physical exam and laboratory studies to rule out organic causes of anxiety.</a:t>
            </a:r>
          </a:p>
          <a:p>
            <a:pPr marL="285750" indent="-285750">
              <a:buFont typeface="Wingdings" pitchFamily="2" charset="2"/>
              <a:buChar char="Ø"/>
            </a:pPr>
            <a:r>
              <a:rPr lang="en-US" sz="2800" b="1" dirty="0">
                <a:solidFill>
                  <a:srgbClr val="232323"/>
                </a:solidFill>
                <a:latin typeface="Angsana New" panose="02020603050405020304" pitchFamily="18" charset="-34"/>
                <a:cs typeface="Angsana New" panose="02020603050405020304" pitchFamily="18" charset="-34"/>
              </a:rPr>
              <a:t>The generalized anxiety disorder seven-item (GAD-7) scale:</a:t>
            </a:r>
          </a:p>
          <a:p>
            <a:endParaRPr lang="en-US" sz="2800" b="1" dirty="0">
              <a:solidFill>
                <a:srgbClr val="232323"/>
              </a:solidFill>
              <a:latin typeface="Angsana New" panose="02020603050405020304" pitchFamily="18" charset="-34"/>
              <a:cs typeface="Angsana New" panose="02020603050405020304" pitchFamily="18" charset="-34"/>
            </a:endParaRPr>
          </a:p>
          <a:p>
            <a:endParaRPr lang="en-US" sz="1800" b="1" dirty="0">
              <a:solidFill>
                <a:srgbClr val="232323"/>
              </a:solidFill>
              <a:latin typeface="ArialMT"/>
            </a:endParaRPr>
          </a:p>
          <a:p>
            <a:endParaRPr lang="en-US" b="1" dirty="0">
              <a:solidFill>
                <a:srgbClr val="232323"/>
              </a:solidFill>
              <a:latin typeface="ArialMT"/>
            </a:endParaRPr>
          </a:p>
          <a:p>
            <a:endParaRPr lang="en-US" sz="1800" dirty="0">
              <a:solidFill>
                <a:srgbClr val="232323"/>
              </a:solidFill>
              <a:latin typeface="ArialMT"/>
            </a:endParaRPr>
          </a:p>
          <a:p>
            <a:endParaRPr lang="en-US" dirty="0">
              <a:solidFill>
                <a:srgbClr val="232323"/>
              </a:solidFill>
              <a:latin typeface="ArialMT"/>
            </a:endParaRPr>
          </a:p>
          <a:p>
            <a:endParaRPr lang="en-US" sz="1800" dirty="0">
              <a:solidFill>
                <a:srgbClr val="232323"/>
              </a:solidFill>
              <a:latin typeface="ArialMT"/>
            </a:endParaRPr>
          </a:p>
          <a:p>
            <a:r>
              <a:rPr lang="en-US" sz="1800" dirty="0">
                <a:solidFill>
                  <a:srgbClr val="232323"/>
                </a:solidFill>
                <a:latin typeface="ArialMT"/>
              </a:rPr>
              <a:t> </a:t>
            </a:r>
            <a:endParaRPr lang="en-US" sz="28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19722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6822017" y="4765485"/>
            <a:ext cx="4893734" cy="1754326"/>
          </a:xfrm>
          <a:prstGeom prst="rect">
            <a:avLst/>
          </a:prstGeom>
          <a:noFill/>
        </p:spPr>
        <p:txBody>
          <a:bodyPr wrap="square" rtlCol="0">
            <a:spAutoFit/>
          </a:bodyPr>
          <a:lstStyle/>
          <a:p>
            <a:endParaRPr lang="en-US" dirty="0">
              <a:latin typeface="Baskerville" panose="02020502070401020303" pitchFamily="18" charset="0"/>
              <a:ea typeface="Baskerville" panose="02020502070401020303" pitchFamily="18" charset="0"/>
            </a:endParaRPr>
          </a:p>
        </p:txBody>
      </p:sp>
      <p:sp>
        <p:nvSpPr>
          <p:cNvPr id="16" name="TextBox 15">
            <a:extLst>
              <a:ext uri="{FF2B5EF4-FFF2-40B4-BE49-F238E27FC236}">
                <a16:creationId xmlns:a16="http://schemas.microsoft.com/office/drawing/2014/main" id="{B09DE87D-BB7D-6446-893B-CA7E626E86DB}"/>
              </a:ext>
            </a:extLst>
          </p:cNvPr>
          <p:cNvSpPr txBox="1"/>
          <p:nvPr/>
        </p:nvSpPr>
        <p:spPr>
          <a:xfrm>
            <a:off x="861265" y="936694"/>
            <a:ext cx="9503104" cy="1138773"/>
          </a:xfrm>
          <a:prstGeom prst="rect">
            <a:avLst/>
          </a:prstGeom>
          <a:noFill/>
        </p:spPr>
        <p:txBody>
          <a:bodyPr wrap="square">
            <a:spAutoFit/>
          </a:bodyPr>
          <a:lstStyle/>
          <a:p>
            <a:endParaRPr lang="en-US" sz="4000" b="1" dirty="0">
              <a:latin typeface="Angsana New" panose="02020603050405020304" pitchFamily="18" charset="-34"/>
              <a:cs typeface="Angsana New" panose="02020603050405020304" pitchFamily="18" charset="-34"/>
            </a:endParaRPr>
          </a:p>
          <a:p>
            <a:endParaRPr lang="en-US" sz="2800" dirty="0">
              <a:latin typeface="Angsana New" panose="02020603050405020304" pitchFamily="18" charset="-34"/>
              <a:cs typeface="Angsana New" panose="02020603050405020304" pitchFamily="18" charset="-34"/>
            </a:endParaRPr>
          </a:p>
        </p:txBody>
      </p:sp>
      <p:sp>
        <p:nvSpPr>
          <p:cNvPr id="9" name="TextBox 8">
            <a:extLst>
              <a:ext uri="{FF2B5EF4-FFF2-40B4-BE49-F238E27FC236}">
                <a16:creationId xmlns:a16="http://schemas.microsoft.com/office/drawing/2014/main" id="{1300A26F-7480-3246-AD51-57887E4D9AA2}"/>
              </a:ext>
            </a:extLst>
          </p:cNvPr>
          <p:cNvSpPr txBox="1"/>
          <p:nvPr/>
        </p:nvSpPr>
        <p:spPr>
          <a:xfrm>
            <a:off x="2799293" y="2075467"/>
            <a:ext cx="6233582" cy="2800767"/>
          </a:xfrm>
          <a:prstGeom prst="rect">
            <a:avLst/>
          </a:prstGeom>
          <a:noFill/>
        </p:spPr>
        <p:txBody>
          <a:bodyPr wrap="square">
            <a:spAutoFit/>
          </a:bodyPr>
          <a:lstStyle/>
          <a:p>
            <a:r>
              <a:rPr lang="en-US" sz="4400" dirty="0">
                <a:solidFill>
                  <a:srgbClr val="232323"/>
                </a:solidFill>
                <a:latin typeface="Angsana New" panose="02020603050405020304" pitchFamily="18" charset="-34"/>
                <a:cs typeface="Angsana New" panose="02020603050405020304" pitchFamily="18" charset="-34"/>
              </a:rPr>
              <a:t>Treatment:</a:t>
            </a:r>
          </a:p>
          <a:p>
            <a:r>
              <a:rPr lang="en-US" sz="4400" dirty="0">
                <a:solidFill>
                  <a:srgbClr val="232323"/>
                </a:solidFill>
                <a:latin typeface="Angsana New" panose="02020603050405020304" pitchFamily="18" charset="-34"/>
                <a:cs typeface="Angsana New" panose="02020603050405020304" pitchFamily="18" charset="-34"/>
              </a:rPr>
              <a:t>Treatment with a SSRI or SNRI antidepressant, cognitive-behavioral therapy (CBT), or both.</a:t>
            </a:r>
            <a:endParaRPr lang="en-US" sz="44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1758889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1339850" y="1825393"/>
            <a:ext cx="3041650" cy="646331"/>
          </a:xfrm>
          <a:prstGeom prst="rect">
            <a:avLst/>
          </a:prstGeom>
          <a:noFill/>
        </p:spPr>
        <p:txBody>
          <a:bodyPr wrap="square" rtlCol="0">
            <a:spAutoFit/>
          </a:bodyPr>
          <a:lstStyle/>
          <a:p>
            <a:endParaRPr lang="en-US" dirty="0">
              <a:latin typeface="Baskerville" panose="02020502070401020303" pitchFamily="18" charset="0"/>
              <a:ea typeface="Baskerville" panose="02020502070401020303" pitchFamily="18" charset="0"/>
            </a:endParaRPr>
          </a:p>
        </p:txBody>
      </p:sp>
      <p:pic>
        <p:nvPicPr>
          <p:cNvPr id="3" name="Picture 4">
            <a:extLst>
              <a:ext uri="{FF2B5EF4-FFF2-40B4-BE49-F238E27FC236}">
                <a16:creationId xmlns:a16="http://schemas.microsoft.com/office/drawing/2014/main" id="{31A4FAE4-790E-C943-BACA-13DC4D43F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7250" cy="6942667"/>
          </a:xfrm>
          <a:prstGeom prst="rect">
            <a:avLst/>
          </a:prstGeom>
        </p:spPr>
      </p:pic>
    </p:spTree>
    <p:extLst>
      <p:ext uri="{BB962C8B-B14F-4D97-AF65-F5344CB8AC3E}">
        <p14:creationId xmlns:p14="http://schemas.microsoft.com/office/powerpoint/2010/main" val="254207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954C1A8-8A93-A54E-B0D4-68FCFFF8BF7F}"/>
              </a:ext>
            </a:extLst>
          </p:cNvPr>
          <p:cNvPicPr>
            <a:picLocks noChangeAspect="1"/>
          </p:cNvPicPr>
          <p:nvPr/>
        </p:nvPicPr>
        <p:blipFill rotWithShape="1">
          <a:blip r:embed="rId3">
            <a:extLst>
              <a:ext uri="{28A0092B-C50C-407E-A947-70E740481C1C}">
                <a14:useLocalDpi xmlns:a14="http://schemas.microsoft.com/office/drawing/2010/main" val="0"/>
              </a:ext>
            </a:extLst>
          </a:blip>
          <a:srcRect b="3314"/>
          <a:stretch/>
        </p:blipFill>
        <p:spPr>
          <a:xfrm>
            <a:off x="-197581" y="10"/>
            <a:ext cx="12389581" cy="6857990"/>
          </a:xfrm>
          <a:prstGeom prst="rect">
            <a:avLst/>
          </a:prstGeom>
        </p:spPr>
      </p:pic>
      <p:pic>
        <p:nvPicPr>
          <p:cNvPr id="13" name="Picture 12">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1161373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0" name="Rectangle 12">
            <a:extLst>
              <a:ext uri="{FF2B5EF4-FFF2-40B4-BE49-F238E27FC236}">
                <a16:creationId xmlns:a16="http://schemas.microsoft.com/office/drawing/2014/main" id="{23E246C7-AE23-4B78-B596-A021E63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4">
            <a:extLst>
              <a:ext uri="{FF2B5EF4-FFF2-40B4-BE49-F238E27FC236}">
                <a16:creationId xmlns:a16="http://schemas.microsoft.com/office/drawing/2014/main" id="{4388652C-EA91-4836-8F81-08E05C74E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A7358812-D255-8246-96A1-8F0D2FE66D32}"/>
              </a:ext>
            </a:extLst>
          </p:cNvPr>
          <p:cNvSpPr>
            <a:spLocks noGrp="1"/>
          </p:cNvSpPr>
          <p:nvPr>
            <p:ph type="title"/>
          </p:nvPr>
        </p:nvSpPr>
        <p:spPr>
          <a:xfrm>
            <a:off x="913775" y="618517"/>
            <a:ext cx="10364451" cy="1596177"/>
          </a:xfrm>
        </p:spPr>
        <p:txBody>
          <a:bodyPr>
            <a:normAutofit/>
          </a:bodyPr>
          <a:lstStyle/>
          <a:p>
            <a:r>
              <a:rPr lang="en-US" sz="4400" dirty="0">
                <a:solidFill>
                  <a:srgbClr val="232323"/>
                </a:solidFill>
                <a:latin typeface="Baskerville" panose="02020502070401020303" pitchFamily="18" charset="0"/>
                <a:ea typeface="Baskerville" panose="02020502070401020303" pitchFamily="18" charset="0"/>
                <a:cs typeface="Angsana New" panose="02020603050405020304" pitchFamily="18" charset="-34"/>
              </a:rPr>
              <a:t>TREATMENT RESPONSE</a:t>
            </a:r>
            <a:endParaRPr lang="en-US" sz="4400" dirty="0">
              <a:latin typeface="Baskerville" panose="02020502070401020303" pitchFamily="18" charset="0"/>
              <a:ea typeface="Baskerville" panose="02020502070401020303" pitchFamily="18" charset="0"/>
              <a:cs typeface="Angsana New" panose="02020603050405020304" pitchFamily="18" charset="-34"/>
            </a:endParaRPr>
          </a:p>
        </p:txBody>
      </p:sp>
      <p:sp>
        <p:nvSpPr>
          <p:cNvPr id="4" name="Content Placeholder 3">
            <a:extLst>
              <a:ext uri="{FF2B5EF4-FFF2-40B4-BE49-F238E27FC236}">
                <a16:creationId xmlns:a16="http://schemas.microsoft.com/office/drawing/2014/main" id="{3F6A1694-07F2-D54A-949B-61AB319A9976}"/>
              </a:ext>
            </a:extLst>
          </p:cNvPr>
          <p:cNvSpPr>
            <a:spLocks noGrp="1"/>
          </p:cNvSpPr>
          <p:nvPr>
            <p:ph sz="quarter" idx="13"/>
          </p:nvPr>
        </p:nvSpPr>
        <p:spPr>
          <a:xfrm>
            <a:off x="913774" y="2367092"/>
            <a:ext cx="10363826" cy="3424107"/>
          </a:xfrm>
        </p:spPr>
        <p:txBody>
          <a:bodyPr>
            <a:normAutofit/>
          </a:bodyPr>
          <a:lstStyle/>
          <a:p>
            <a:pPr>
              <a:buFont typeface="Wingdings" pitchFamily="2" charset="2"/>
              <a:buChar char="q"/>
            </a:pPr>
            <a:r>
              <a:rPr lang="en-US" sz="1800" b="1" dirty="0">
                <a:solidFill>
                  <a:srgbClr val="232323"/>
                </a:solidFill>
                <a:latin typeface="Arial-BoldMT"/>
              </a:rPr>
              <a:t>No response:</a:t>
            </a:r>
          </a:p>
          <a:p>
            <a:pPr>
              <a:buFont typeface="Wingdings" pitchFamily="2" charset="2"/>
              <a:buChar char="q"/>
            </a:pPr>
            <a:r>
              <a:rPr lang="en-US" sz="1800" b="1" dirty="0">
                <a:solidFill>
                  <a:srgbClr val="232323"/>
                </a:solidFill>
                <a:latin typeface="Arial-BoldMT"/>
              </a:rPr>
              <a:t>Partial response:</a:t>
            </a:r>
          </a:p>
          <a:p>
            <a:pPr>
              <a:buFont typeface="Wingdings" pitchFamily="2" charset="2"/>
              <a:buChar char="q"/>
            </a:pPr>
            <a:r>
              <a:rPr lang="en-US" sz="1800" b="1" dirty="0">
                <a:solidFill>
                  <a:srgbClr val="232323"/>
                </a:solidFill>
                <a:latin typeface="Arial-BoldMT"/>
              </a:rPr>
              <a:t>Robust response</a:t>
            </a:r>
            <a:r>
              <a:rPr lang="en-US" sz="1800" b="0">
                <a:solidFill>
                  <a:srgbClr val="232323"/>
                </a:solidFill>
                <a:latin typeface="ArialMT"/>
              </a:rPr>
              <a:t> :</a:t>
            </a:r>
            <a:endParaRPr lang="en-US" sz="1800" b="0" dirty="0">
              <a:solidFill>
                <a:srgbClr val="232323"/>
              </a:solidFill>
              <a:latin typeface="ArialMT"/>
            </a:endParaRPr>
          </a:p>
          <a:p>
            <a:pPr>
              <a:buFont typeface="Wingdings" pitchFamily="2" charset="2"/>
              <a:buChar char="q"/>
            </a:pPr>
            <a:endParaRPr lang="en-US" dirty="0"/>
          </a:p>
        </p:txBody>
      </p:sp>
      <p:sp>
        <p:nvSpPr>
          <p:cNvPr id="8" name="TextBox 7">
            <a:extLst>
              <a:ext uri="{FF2B5EF4-FFF2-40B4-BE49-F238E27FC236}">
                <a16:creationId xmlns:a16="http://schemas.microsoft.com/office/drawing/2014/main" id="{D0A0874B-417F-9140-B4FE-246F1E224684}"/>
              </a:ext>
            </a:extLst>
          </p:cNvPr>
          <p:cNvSpPr txBox="1"/>
          <p:nvPr/>
        </p:nvSpPr>
        <p:spPr>
          <a:xfrm>
            <a:off x="1339850" y="1825393"/>
            <a:ext cx="3041650" cy="646331"/>
          </a:xfrm>
          <a:prstGeom prst="rect">
            <a:avLst/>
          </a:prstGeom>
          <a:noFill/>
        </p:spPr>
        <p:txBody>
          <a:bodyPr wrap="square" rtlCol="0">
            <a:spAutoFit/>
          </a:bodyPr>
          <a:lstStyle/>
          <a:p>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4717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13" name="Rectangle 12">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7D7242-B1BC-469A-BCD2-649B058B64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1219200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1339850" y="1825393"/>
            <a:ext cx="3041650" cy="646331"/>
          </a:xfrm>
          <a:prstGeom prst="rect">
            <a:avLst/>
          </a:prstGeom>
          <a:noFill/>
        </p:spPr>
        <p:txBody>
          <a:bodyPr wrap="square" rtlCol="0">
            <a:spAutoFit/>
          </a:bodyPr>
          <a:lstStyle/>
          <a:p>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875792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7F4112-65C6-6442-A153-AC8D296FA9DF}"/>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b="25000"/>
          <a:stretch/>
        </p:blipFill>
        <p:spPr>
          <a:xfrm>
            <a:off x="20" y="2754"/>
            <a:ext cx="12191980" cy="6858000"/>
          </a:xfrm>
          <a:prstGeom prst="rect">
            <a:avLst/>
          </a:prstGeom>
        </p:spPr>
      </p:pic>
      <p:sp>
        <p:nvSpPr>
          <p:cNvPr id="8" name="TextBox 7">
            <a:extLst>
              <a:ext uri="{FF2B5EF4-FFF2-40B4-BE49-F238E27FC236}">
                <a16:creationId xmlns:a16="http://schemas.microsoft.com/office/drawing/2014/main" id="{D0A0874B-417F-9140-B4FE-246F1E224684}"/>
              </a:ext>
            </a:extLst>
          </p:cNvPr>
          <p:cNvSpPr txBox="1"/>
          <p:nvPr/>
        </p:nvSpPr>
        <p:spPr>
          <a:xfrm>
            <a:off x="1339850" y="1825393"/>
            <a:ext cx="3041650" cy="646331"/>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Generalized anxiety disorder </a:t>
            </a:r>
          </a:p>
          <a:p>
            <a:r>
              <a:rPr lang="en-US" dirty="0">
                <a:latin typeface="Baskerville" panose="02020502070401020303" pitchFamily="18" charset="0"/>
                <a:ea typeface="Baskerville" panose="02020502070401020303" pitchFamily="18" charset="0"/>
              </a:rPr>
              <a:t>Hypertension.</a:t>
            </a:r>
          </a:p>
        </p:txBody>
      </p:sp>
    </p:spTree>
    <p:extLst>
      <p:ext uri="{BB962C8B-B14F-4D97-AF65-F5344CB8AC3E}">
        <p14:creationId xmlns:p14="http://schemas.microsoft.com/office/powerpoint/2010/main" val="93085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E7A09A1-1AC5-0942-917C-092D29B29C9B}"/>
              </a:ext>
            </a:extLst>
          </p:cNvPr>
          <p:cNvPicPr>
            <a:picLocks noChangeAspect="1"/>
          </p:cNvPicPr>
          <p:nvPr/>
        </p:nvPicPr>
        <p:blipFill rotWithShape="1">
          <a:blip r:embed="rId3">
            <a:extLst>
              <a:ext uri="{28A0092B-C50C-407E-A947-70E740481C1C}">
                <a14:useLocalDpi xmlns:a14="http://schemas.microsoft.com/office/drawing/2010/main" val="0"/>
              </a:ext>
            </a:extLst>
          </a:blip>
          <a:srcRect t="7516" b="3919"/>
          <a:stretch/>
        </p:blipFill>
        <p:spPr>
          <a:xfrm>
            <a:off x="0" y="-4"/>
            <a:ext cx="12389581" cy="6857990"/>
          </a:xfrm>
          <a:prstGeom prst="rect">
            <a:avLst/>
          </a:prstGeom>
        </p:spPr>
      </p:pic>
      <p:pic>
        <p:nvPicPr>
          <p:cNvPr id="17" name="Picture 16">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8935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1574F05-15C7-E846-82BA-2FDEA2ED733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614" b="2822"/>
          <a:stretch/>
        </p:blipFill>
        <p:spPr>
          <a:xfrm>
            <a:off x="0" y="2791"/>
            <a:ext cx="12389581" cy="6857990"/>
          </a:xfrm>
          <a:prstGeom prst="rect">
            <a:avLst/>
          </a:prstGeom>
        </p:spPr>
      </p:pic>
      <p:sp>
        <p:nvSpPr>
          <p:cNvPr id="4" name="TextBox 3">
            <a:extLst>
              <a:ext uri="{FF2B5EF4-FFF2-40B4-BE49-F238E27FC236}">
                <a16:creationId xmlns:a16="http://schemas.microsoft.com/office/drawing/2014/main" id="{2BB8999D-C14E-BB4D-BA52-F0A02FF17E3A}"/>
              </a:ext>
            </a:extLst>
          </p:cNvPr>
          <p:cNvSpPr txBox="1"/>
          <p:nvPr/>
        </p:nvSpPr>
        <p:spPr>
          <a:xfrm>
            <a:off x="656896" y="859070"/>
            <a:ext cx="5926667" cy="1015663"/>
          </a:xfrm>
          <a:prstGeom prst="rect">
            <a:avLst/>
          </a:prstGeom>
          <a:noFill/>
        </p:spPr>
        <p:txBody>
          <a:bodyPr wrap="square">
            <a:spAutoFit/>
          </a:bodyPr>
          <a:lstStyle/>
          <a:p>
            <a:endParaRPr lang="en-US" sz="2000" dirty="0">
              <a:latin typeface="Angsana New" panose="02020603050405020304" pitchFamily="18" charset="-34"/>
              <a:cs typeface="Angsana New" panose="02020603050405020304" pitchFamily="18" charset="-34"/>
            </a:endParaRPr>
          </a:p>
        </p:txBody>
      </p:sp>
      <p:sp>
        <p:nvSpPr>
          <p:cNvPr id="6" name="TextBox 5">
            <a:extLst>
              <a:ext uri="{FF2B5EF4-FFF2-40B4-BE49-F238E27FC236}">
                <a16:creationId xmlns:a16="http://schemas.microsoft.com/office/drawing/2014/main" id="{4D862264-77B0-6A4D-B74E-762E23B762BE}"/>
              </a:ext>
            </a:extLst>
          </p:cNvPr>
          <p:cNvSpPr txBox="1"/>
          <p:nvPr/>
        </p:nvSpPr>
        <p:spPr>
          <a:xfrm>
            <a:off x="2915891" y="698495"/>
            <a:ext cx="3667672" cy="3170099"/>
          </a:xfrm>
          <a:prstGeom prst="rect">
            <a:avLst/>
          </a:prstGeom>
          <a:noFill/>
        </p:spPr>
        <p:txBody>
          <a:bodyPr wrap="square">
            <a:spAutoFit/>
          </a:bodyPr>
          <a:lstStyle/>
          <a:p>
            <a:pPr algn="r"/>
            <a:r>
              <a:rPr lang="ar-KW" sz="4000" b="1" dirty="0">
                <a:solidFill>
                  <a:srgbClr val="222222"/>
                </a:solidFill>
                <a:latin typeface="Angsana New" panose="02020603050405020304" pitchFamily="18" charset="-34"/>
              </a:rPr>
              <a:t>نَحْنُ نَقُصُّ عَلَيْكَ أَحْسَنَ الْقَصَصِ بِمَا أَوْحَيْنَا إِلَيْكَ هَذَا الْقُرْآنَ وَإِنْ كُنْتَ مِنْ قَبْلِهِ لَمِنَ الْغَافِلِينَ </a:t>
            </a:r>
            <a:endParaRPr lang="en-US" sz="4000" b="1"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774817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D086A9C-8511-6C44-859A-6F5C5D655CB9}"/>
              </a:ext>
            </a:extLst>
          </p:cNvPr>
          <p:cNvPicPr>
            <a:picLocks noChangeAspect="1"/>
          </p:cNvPicPr>
          <p:nvPr/>
        </p:nvPicPr>
        <p:blipFill rotWithShape="1">
          <a:blip r:embed="rId3">
            <a:extLst>
              <a:ext uri="{28A0092B-C50C-407E-A947-70E740481C1C}">
                <a14:useLocalDpi xmlns:a14="http://schemas.microsoft.com/office/drawing/2010/main" val="0"/>
              </a:ext>
            </a:extLst>
          </a:blip>
          <a:srcRect t="27609" b="5902"/>
          <a:stretch/>
        </p:blipFill>
        <p:spPr>
          <a:xfrm>
            <a:off x="-197581" y="10"/>
            <a:ext cx="12389581" cy="6857990"/>
          </a:xfrm>
          <a:prstGeom prst="rect">
            <a:avLst/>
          </a:prstGeom>
        </p:spPr>
      </p:pic>
      <p:pic>
        <p:nvPicPr>
          <p:cNvPr id="11" name="Picture 10">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691517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431E43E-68C4-4A44-9B06-0CA346AA3BF2}">
  <we:reference id="wa104381806" version="1.0.0.1" store="en-US" storeType="OMEX"/>
  <we:alternateReferences>
    <we:reference id="wa104381806" version="1.0.0.1" store="wa10438180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1CA2D98-F1A3-B045-A891-6CD5EB0008F4}">
  <we:reference id="wa104380050" version="2.1.0.0" store="en-US" storeType="OMEX"/>
  <we:alternateReferences>
    <we:reference id="WA104380050" version="2.1.0.0" store="WA10438005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90</Slides>
  <Notes>32</Notes>
  <HiddenSlides>0</HiddenSlide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Droplet</vt:lpstr>
      <vt:lpstr>PowerPoint Presentation</vt:lpstr>
      <vt:lpstr>PowerPoint Presentation</vt:lpstr>
      <vt:lpstr>PowerPoint Presentation</vt:lpstr>
      <vt:lpstr>PowerPoint Presentation</vt:lpstr>
      <vt:lpstr>Why Integration in Kuwait?</vt:lpstr>
      <vt:lpstr>PowerPoint Presentation</vt:lpstr>
      <vt:lpstr>PowerPoint Presentation</vt:lpstr>
      <vt:lpstr>PowerPoint Presentation</vt:lpstr>
      <vt:lpstr>PowerPoint Presentation</vt:lpstr>
      <vt:lpstr>Yosef </vt:lpstr>
      <vt:lpstr>PowerPoint Presentation</vt:lpstr>
      <vt:lpstr> </vt:lpstr>
      <vt:lpstr>؟؟؟؟؟؟؟؟</vt:lpstr>
      <vt:lpstr>Management </vt:lpstr>
      <vt:lpstr>P.m.h. Clinic</vt:lpstr>
      <vt:lpstr>What is your differential diagnosis?</vt:lpstr>
      <vt:lpstr>PowerPoint Presentation</vt:lpstr>
      <vt:lpstr>PowerPoint Presentation</vt:lpstr>
      <vt:lpstr>PowerPoint Presentation</vt:lpstr>
      <vt:lpstr>PowerPoint Presentation</vt:lpstr>
      <vt:lpstr>PowerPoint Presentation</vt:lpstr>
      <vt:lpstr>PowerPoint Presentation</vt:lpstr>
      <vt:lpstr>  Last patient in the diabetic clinic January 2017 Hana  48 yr. Kw </vt:lpstr>
      <vt:lpstr>PowerPoint Presentation</vt:lpstr>
      <vt:lpstr>Physical examination</vt:lpstr>
      <vt:lpstr>PowerPoint Presentation</vt:lpstr>
      <vt:lpstr>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Depressive disorders &amp;the five R</vt:lpstr>
      <vt:lpstr>PowerPoint Presentation</vt:lpstr>
      <vt:lpstr>Relapse: relapses can happen at any time, even if  the patient on medication for depression. </vt:lpstr>
      <vt:lpstr>PowerPoint Presentation</vt:lpstr>
      <vt:lpstr>PowerPoint Presentation</vt:lpstr>
      <vt:lpstr>PowerPoint Presentation</vt:lpstr>
      <vt:lpstr>PowerPoint Presentation</vt:lpstr>
      <vt:lpstr>PowerPoint Presentation</vt:lpstr>
      <vt:lpstr> The diagnostic criteria for illness anxiety disorder </vt:lpstr>
      <vt:lpstr>PowerPoint Presentation</vt:lpstr>
      <vt:lpstr>PowerPoint Presentation</vt:lpstr>
      <vt:lpstr>PowerPoint Presentation</vt:lpstr>
      <vt:lpstr>PowerPoint Presentation</vt:lpstr>
      <vt:lpstr>Referral .  :referral to a psychiatrist or other primary mental health clinician for a consultation.</vt:lpstr>
      <vt:lpstr>PowerPoint Presentation</vt:lpstr>
      <vt:lpstr>PowerPoint Presentation</vt:lpstr>
      <vt:lpstr>PowerPoint Presentation</vt:lpstr>
      <vt:lpstr>PowerPoint Presentation</vt:lpstr>
      <vt:lpstr>PowerPoint Presentation</vt:lpstr>
      <vt:lpstr>Physical examination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vt:lpstr>
      <vt:lpstr> 2019 </vt:lpstr>
      <vt:lpstr>Histrionic Personality disorder.</vt:lpstr>
      <vt:lpstr> Treatment  individual and group therapy,  medication,  self-education,  specialized substance use disorder treatment,  partial hospitalization,   brief hospitalization during times of crises.  Medications are generally used only as adjuncts to psychotherapy in patients with personality disorders.</vt:lpstr>
      <vt:lpstr>2007  11 yr old girl presented with</vt:lpstr>
      <vt:lpstr>PowerPoint Presentation</vt:lpstr>
      <vt:lpstr>2012-2015 </vt:lpstr>
      <vt:lpstr>What is your differential diagnosis?</vt:lpstr>
      <vt:lpstr>2019 23 yr old young lady</vt:lpstr>
      <vt:lpstr>PowerPoint Presentation</vt:lpstr>
      <vt:lpstr>Borderline personality disorder</vt:lpstr>
      <vt:lpstr>PowerPoint Presentation</vt:lpstr>
      <vt:lpstr>Role of primary mental health care </vt:lpstr>
      <vt:lpstr>Case # 6</vt:lpstr>
      <vt:lpstr>NCD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RESPONSE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Aseel Alsabbri</dc:creator>
  <cp:lastModifiedBy>Aseel Alsabbri</cp:lastModifiedBy>
  <cp:revision>28</cp:revision>
  <dcterms:created xsi:type="dcterms:W3CDTF">2019-03-13T08:01:34Z</dcterms:created>
  <dcterms:modified xsi:type="dcterms:W3CDTF">2019-04-09T21:17:34Z</dcterms:modified>
</cp:coreProperties>
</file>